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76" r:id="rId5"/>
    <p:sldId id="277" r:id="rId6"/>
    <p:sldId id="280" r:id="rId7"/>
    <p:sldId id="279" r:id="rId8"/>
    <p:sldId id="281" r:id="rId9"/>
    <p:sldId id="289" r:id="rId10"/>
    <p:sldId id="283" r:id="rId11"/>
    <p:sldId id="284" r:id="rId12"/>
    <p:sldId id="285" r:id="rId13"/>
    <p:sldId id="287" r:id="rId14"/>
    <p:sldId id="286" r:id="rId15"/>
    <p:sldId id="288" r:id="rId16"/>
    <p:sldId id="290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B9BE"/>
    <a:srgbClr val="43DEAB"/>
    <a:srgbClr val="ED7D31"/>
    <a:srgbClr val="BBE8DC"/>
    <a:srgbClr val="6FB142"/>
    <a:srgbClr val="82BF70"/>
    <a:srgbClr val="00B0F0"/>
    <a:srgbClr val="0284B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8"/>
  </p:normalViewPr>
  <p:slideViewPr>
    <p:cSldViewPr snapToGrid="0">
      <p:cViewPr varScale="1">
        <p:scale>
          <a:sx n="109" d="100"/>
          <a:sy n="109" d="100"/>
        </p:scale>
        <p:origin x="584" y="17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80" y="15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37D72B5-5B9C-C643-A1D8-28697577DA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153142F-C00A-FD42-A6BC-2B607E1230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9921F-AE4F-894B-A4C3-13B08D3787CB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20A7E6-ED22-0447-A87E-FA90A85168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DF06185-43D5-5F40-9A95-22FBB2DB62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20950-1C19-3A43-B9C9-1954E6A602C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15634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38565-3092-E84F-92A5-DE38C0AB4F5E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87348-A092-3C45-BB1D-4233D0F34B9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9662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veris DS&amp;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A516D08-7B0B-4740-AB14-AEE06FA98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2822" b="2866"/>
          <a:stretch/>
        </p:blipFill>
        <p:spPr>
          <a:xfrm>
            <a:off x="-125505" y="-73725"/>
            <a:ext cx="12317506" cy="69317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1A95729-3B71-5944-B476-060128E4C4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69706" y="2675832"/>
            <a:ext cx="2987608" cy="1878239"/>
          </a:xfrm>
          <a:prstGeom prst="rect">
            <a:avLst/>
          </a:prstGeom>
        </p:spPr>
      </p:pic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2C6A5C5E-A898-4B4A-918E-01BA940A8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973F28A-5E70-7F4E-8508-1223E4EB2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D76B7A-185B-5049-857C-4F935C9F8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38BBEA6E-74A1-5844-B66E-FA6665AF42B1}"/>
              </a:ext>
            </a:extLst>
          </p:cNvPr>
          <p:cNvSpPr/>
          <p:nvPr userDrawn="1"/>
        </p:nvSpPr>
        <p:spPr>
          <a:xfrm>
            <a:off x="8760327" y="2749980"/>
            <a:ext cx="1798420" cy="1798420"/>
          </a:xfrm>
          <a:prstGeom prst="ellipse">
            <a:avLst/>
          </a:prstGeom>
          <a:solidFill>
            <a:srgbClr val="43D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ED22C7E-C4EA-8F45-A06D-F22B42F9E297}"/>
              </a:ext>
            </a:extLst>
          </p:cNvPr>
          <p:cNvSpPr/>
          <p:nvPr userDrawn="1"/>
        </p:nvSpPr>
        <p:spPr>
          <a:xfrm>
            <a:off x="5301844" y="2749980"/>
            <a:ext cx="1798420" cy="1798420"/>
          </a:xfrm>
          <a:prstGeom prst="ellipse">
            <a:avLst/>
          </a:prstGeom>
          <a:solidFill>
            <a:srgbClr val="43D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6F0822E-126A-1D4B-8EF4-6DE8515E4C82}"/>
              </a:ext>
            </a:extLst>
          </p:cNvPr>
          <p:cNvSpPr/>
          <p:nvPr userDrawn="1"/>
        </p:nvSpPr>
        <p:spPr>
          <a:xfrm>
            <a:off x="1829981" y="2749980"/>
            <a:ext cx="1798420" cy="1798420"/>
          </a:xfrm>
          <a:prstGeom prst="ellipse">
            <a:avLst/>
          </a:prstGeom>
          <a:solidFill>
            <a:srgbClr val="43D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13" y="2257568"/>
            <a:ext cx="10395910" cy="34051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Text – up to 10 lines (font 16)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Title (font 32)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D5276FDB-D5EA-7940-B1F0-A155F73136E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4112" y="108268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Subtitle or short description (optional), up to 2 lines (font 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525FE975-05E2-454D-A552-864B87D47E17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897065" y="3318031"/>
            <a:ext cx="1664253" cy="57290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99999</a:t>
            </a:r>
          </a:p>
        </p:txBody>
      </p:sp>
      <p:sp>
        <p:nvSpPr>
          <p:cNvPr id="15" name="Espaço Reservado para Texto 2">
            <a:extLst>
              <a:ext uri="{FF2B5EF4-FFF2-40B4-BE49-F238E27FC236}">
                <a16:creationId xmlns:a16="http://schemas.microsoft.com/office/drawing/2014/main" id="{ED7F559C-CEC6-3241-AEBF-377A87345F07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363540" y="3318031"/>
            <a:ext cx="1664253" cy="57290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99999</a:t>
            </a:r>
          </a:p>
        </p:txBody>
      </p:sp>
      <p:sp>
        <p:nvSpPr>
          <p:cNvPr id="16" name="Espaço Reservado para Texto 2">
            <a:extLst>
              <a:ext uri="{FF2B5EF4-FFF2-40B4-BE49-F238E27FC236}">
                <a16:creationId xmlns:a16="http://schemas.microsoft.com/office/drawing/2014/main" id="{11778CB4-4808-6E4D-9154-2B07F505C4B8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827411" y="3318031"/>
            <a:ext cx="1664253" cy="57290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99999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B7B1516B-A206-8C44-8D3D-E01F1FDE5FC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31582" y="4732297"/>
            <a:ext cx="2395218" cy="304844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 i="0" u="none">
                <a:solidFill>
                  <a:srgbClr val="43DEAB"/>
                </a:solidFill>
                <a:effectLst/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b="1" noProof="0">
                <a:solidFill>
                  <a:srgbClr val="43DEAB"/>
                </a:solidFill>
              </a:rPr>
              <a:t>TITLE (up to 1 line)</a:t>
            </a:r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C39E042B-58DE-7843-9316-86E9571E66BC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1195307" y="5215732"/>
            <a:ext cx="3067768" cy="956721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Text – up to 3 lines</a:t>
            </a:r>
          </a:p>
          <a:p>
            <a:endParaRPr lang="en-US" noProof="0"/>
          </a:p>
        </p:txBody>
      </p:sp>
      <p:sp>
        <p:nvSpPr>
          <p:cNvPr id="20" name="Espaço Reservado para Texto 2">
            <a:extLst>
              <a:ext uri="{FF2B5EF4-FFF2-40B4-BE49-F238E27FC236}">
                <a16:creationId xmlns:a16="http://schemas.microsoft.com/office/drawing/2014/main" id="{4AD5D134-C349-CA47-B656-841FBCE3C385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4998057" y="4732297"/>
            <a:ext cx="2395218" cy="304844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 i="0" u="none">
                <a:solidFill>
                  <a:srgbClr val="43DEAB"/>
                </a:solidFill>
                <a:effectLst/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b="1" noProof="0">
                <a:solidFill>
                  <a:srgbClr val="43DEAB"/>
                </a:solidFill>
              </a:rPr>
              <a:t>TITLE (up to 1 line)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24C0BF96-D47C-694A-A8F4-999A24198EED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4663655" y="5215732"/>
            <a:ext cx="3064021" cy="956721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Text – up to 3 lines</a:t>
            </a:r>
          </a:p>
        </p:txBody>
      </p:sp>
      <p:sp>
        <p:nvSpPr>
          <p:cNvPr id="22" name="Espaço Reservado para Texto 2">
            <a:extLst>
              <a:ext uri="{FF2B5EF4-FFF2-40B4-BE49-F238E27FC236}">
                <a16:creationId xmlns:a16="http://schemas.microsoft.com/office/drawing/2014/main" id="{B2C6A5A6-E17B-0145-B0B0-99E919BE09A2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8464532" y="4732297"/>
            <a:ext cx="2395218" cy="304844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 i="0" u="none">
                <a:solidFill>
                  <a:srgbClr val="43DEAB"/>
                </a:solidFill>
                <a:effectLst/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b="1" noProof="0">
                <a:solidFill>
                  <a:srgbClr val="43DEAB"/>
                </a:solidFill>
              </a:rPr>
              <a:t>TITLE (up to 1 line)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67550309-3D9A-CD48-B610-0C6EE0D7F926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8128098" y="5215732"/>
            <a:ext cx="3062878" cy="987628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Text – up to 3 lines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B7C8983-D63A-BE4C-9D05-271D56CD3E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3132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79769" y="2257568"/>
            <a:ext cx="4370254" cy="388662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Image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Reference slide (font 32)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D5276FDB-D5EA-7940-B1F0-A155F73136E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4112" y="108268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Subtitle or short description (optional), up to 2 lines (font 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May 7, 2020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B12BA096-8EBB-2D4E-9935-8FB26336B534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654112" y="2641542"/>
            <a:ext cx="5759045" cy="286232"/>
          </a:xfrm>
        </p:spPr>
        <p:txBody>
          <a:bodyPr lIns="9000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Text – up to 3 lines (font 14)</a:t>
            </a:r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BF368225-1E23-9E48-8FDA-795EEDF95183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654113" y="2257567"/>
            <a:ext cx="5759045" cy="319278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rgbClr val="27B9BE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Challenge</a:t>
            </a:r>
          </a:p>
        </p:txBody>
      </p:sp>
      <p:sp>
        <p:nvSpPr>
          <p:cNvPr id="38" name="Espaço Reservado para Texto 2">
            <a:extLst>
              <a:ext uri="{FF2B5EF4-FFF2-40B4-BE49-F238E27FC236}">
                <a16:creationId xmlns:a16="http://schemas.microsoft.com/office/drawing/2014/main" id="{22EDAF6B-4806-5C40-BA47-70FDBEDD899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654111" y="3965368"/>
            <a:ext cx="5759045" cy="286232"/>
          </a:xfrm>
        </p:spPr>
        <p:txBody>
          <a:bodyPr lIns="9000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Text – up to 3 lines (font 14)</a:t>
            </a:r>
          </a:p>
        </p:txBody>
      </p:sp>
      <p:sp>
        <p:nvSpPr>
          <p:cNvPr id="39" name="Espaço Reservado para Texto 2">
            <a:extLst>
              <a:ext uri="{FF2B5EF4-FFF2-40B4-BE49-F238E27FC236}">
                <a16:creationId xmlns:a16="http://schemas.microsoft.com/office/drawing/2014/main" id="{A5400D87-B414-ED4B-B2CC-44401E6F8ED3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654112" y="3581393"/>
            <a:ext cx="5759045" cy="319278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rgbClr val="27B9BE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Approach</a:t>
            </a:r>
          </a:p>
        </p:txBody>
      </p:sp>
      <p:sp>
        <p:nvSpPr>
          <p:cNvPr id="40" name="Espaço Reservado para Texto 2">
            <a:extLst>
              <a:ext uri="{FF2B5EF4-FFF2-40B4-BE49-F238E27FC236}">
                <a16:creationId xmlns:a16="http://schemas.microsoft.com/office/drawing/2014/main" id="{5DBFBFDC-EF02-D647-B239-93E57757D673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654110" y="5289194"/>
            <a:ext cx="5759045" cy="286232"/>
          </a:xfrm>
        </p:spPr>
        <p:txBody>
          <a:bodyPr lIns="9000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Text – up to 3 lines (font 14)</a:t>
            </a:r>
          </a:p>
        </p:txBody>
      </p:sp>
      <p:sp>
        <p:nvSpPr>
          <p:cNvPr id="41" name="Espaço Reservado para Texto 2">
            <a:extLst>
              <a:ext uri="{FF2B5EF4-FFF2-40B4-BE49-F238E27FC236}">
                <a16:creationId xmlns:a16="http://schemas.microsoft.com/office/drawing/2014/main" id="{C8CBD4CE-F99C-704C-A928-5BBF48F4A0AD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654111" y="4905219"/>
            <a:ext cx="5759045" cy="319278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rgbClr val="27B9BE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Impact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798E442-D924-9341-A2DD-014EC0C2B5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520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Color guide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May 7, 2020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tângulo 17">
            <a:extLst>
              <a:ext uri="{FF2B5EF4-FFF2-40B4-BE49-F238E27FC236}">
                <a16:creationId xmlns:a16="http://schemas.microsoft.com/office/drawing/2014/main" id="{24B30CBD-1420-AD4B-9E13-3EAC56474804}"/>
              </a:ext>
            </a:extLst>
          </p:cNvPr>
          <p:cNvSpPr/>
          <p:nvPr userDrawn="1"/>
        </p:nvSpPr>
        <p:spPr>
          <a:xfrm>
            <a:off x="1992728" y="4530175"/>
            <a:ext cx="2116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noProof="0"/>
              <a:t>Colors to create more graphics options</a:t>
            </a:r>
            <a:endParaRPr lang="en-US" sz="1200" b="0" noProof="0"/>
          </a:p>
        </p:txBody>
      </p:sp>
      <p:cxnSp>
        <p:nvCxnSpPr>
          <p:cNvPr id="11" name="Conector Reto 22">
            <a:extLst>
              <a:ext uri="{FF2B5EF4-FFF2-40B4-BE49-F238E27FC236}">
                <a16:creationId xmlns:a16="http://schemas.microsoft.com/office/drawing/2014/main" id="{579A56D0-B214-0D4D-A81B-9079396FA320}"/>
              </a:ext>
            </a:extLst>
          </p:cNvPr>
          <p:cNvCxnSpPr/>
          <p:nvPr userDrawn="1"/>
        </p:nvCxnSpPr>
        <p:spPr>
          <a:xfrm>
            <a:off x="4108862" y="3411702"/>
            <a:ext cx="0" cy="2744549"/>
          </a:xfrm>
          <a:prstGeom prst="line">
            <a:avLst/>
          </a:prstGeom>
          <a:ln w="3175">
            <a:solidFill>
              <a:srgbClr val="000000">
                <a:alpha val="28000"/>
              </a:srgb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44F0C62C-4CB0-1941-88D9-E9002AC8EF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6FCC124-57AD-824A-B147-C442989ECE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61610" y="724680"/>
            <a:ext cx="4674447" cy="574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9274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82A1D17-9147-2940-A550-9FB33E7EB0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1112" t="2843" r="1668" b="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BAAD5C-580B-6F4B-9C7F-3F55B1582A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4786387-691B-8C4D-96D7-7B09D2148FB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A2DD614-C869-3D4E-984C-45581F144A46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5738A3C-1E39-9E43-83CF-04BE76CBAF0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FEF870-9704-EA45-8E47-96BEA651DB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4693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43266C1-3486-004D-B180-A2E8012684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71" r="1621"/>
          <a:stretch/>
        </p:blipFill>
        <p:spPr>
          <a:xfrm>
            <a:off x="-151857" y="-86496"/>
            <a:ext cx="12343857" cy="70309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5" y="1131142"/>
            <a:ext cx="443334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 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4E030-BB15-0A4D-9035-A9755E31874B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42F37-BF0E-EB40-BF70-D76C5DCD7EEB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9ACC3-3FA5-8E47-A7AB-1041D396920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40C0D2-DAFF-6744-BD96-E999880C55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306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917970C-932E-6E47-A49D-C7A9AA2E53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72" t="873" r="1162" b="1250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5" y="1131142"/>
            <a:ext cx="443334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 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B8CE7-807E-2F46-A704-F32B00C4022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1CED0-F408-A149-8FD9-CE5F295F8098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214FC-C247-2B49-AD9E-6735C604EDE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35DCC3-EAD4-F447-A583-129518F64F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0601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4623F5D-8B0B-F745-BF98-0FB50D926A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47" t="2302" r="1272" b="90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5" y="1131142"/>
            <a:ext cx="443334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5F57DB-5ED3-954D-A63D-2688AF2841E4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743B0E-D3AC-8446-876C-69F1665EF9D5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6653B-F0EE-D24E-B671-F01EF53F4E3B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379A52-0B9A-774B-AC4C-3A1E366E18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482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3C44DE7-C6D8-EA44-ACA1-ADB736E869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00" t="1042" r="1859" b="190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5" y="1131142"/>
            <a:ext cx="443334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 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FFF8E-46BC-C342-9C3F-975EFDFFBBD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1B4F6-5289-D94B-A912-28937D0A31CE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8646C-31E6-2144-AB8C-2582E3B65A28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DAC5FC-AD6A-9E4E-BDF6-43F5C8E428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5638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C62771C-57D1-C647-BC6D-8AF0546F02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41" t="1185" r="1857" b="190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59C3DE61-EC7C-3E45-910A-640FBD3D45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0F9D4-0BB5-A04B-A3F2-1FCBF161B38A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DF8AC-3A64-534F-AC26-C546CB994E4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1008A-9E1B-574B-A969-53589E46328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9CA16C-6ED3-4C4E-9C02-118F2C7E26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1531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E4B0D92-2B93-9F4F-BAE4-4362EB00B1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 b="68740"/>
          <a:stretch/>
        </p:blipFill>
        <p:spPr>
          <a:xfrm>
            <a:off x="5858334" y="1335708"/>
            <a:ext cx="6333667" cy="407754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19085" y="1131142"/>
            <a:ext cx="419915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Subsection</a:t>
            </a:r>
            <a:br>
              <a:rPr lang="en-US" noProof="0"/>
            </a:br>
            <a:r>
              <a:rPr lang="en-US" noProof="0"/>
              <a:t>Name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2169698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80.1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99207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77D40-FD89-6043-991C-F6E35C05A559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C6FD0-3900-BE43-86AE-FBBAE98560B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A56B5-7579-EB46-92FF-381BD0E312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800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FAF8CBE-5EAB-3944-9CA1-3C960D215F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t="44" r="1824" b="1869"/>
          <a:stretch/>
        </p:blipFill>
        <p:spPr>
          <a:xfrm>
            <a:off x="-125506" y="-70597"/>
            <a:ext cx="12317506" cy="692859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BAAD5C-580B-6F4B-9C7F-3F55B1582A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4C49B-CC59-904C-B354-50CF98B6A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FB404-9258-C049-9AEC-70134E62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AAA810-72D6-DD46-81F3-5D320AECAF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6946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 userDrawn="1">
          <p15:clr>
            <a:srgbClr val="FBAE40"/>
          </p15:clr>
        </p15:guide>
        <p15:guide id="2" pos="46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7A9CE54-6F4A-1D4A-995A-3D32CE09C9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7646"/>
          <a:stretch/>
        </p:blipFill>
        <p:spPr>
          <a:xfrm>
            <a:off x="2723502" y="0"/>
            <a:ext cx="9147589" cy="68154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19085" y="1131142"/>
            <a:ext cx="419915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Subsection</a:t>
            </a:r>
            <a:br>
              <a:rPr lang="en-US" noProof="0"/>
            </a:br>
            <a:r>
              <a:rPr lang="en-US" noProof="0"/>
              <a:t>Name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2169698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80.1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99207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3B836-A4BD-1D41-89DC-8A1998E931A2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F96D4-9F1C-5247-A237-2BC83D1DA86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A42AD-4BE3-B04D-AC4B-55F41C764668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00033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D2DA59F-E0D7-0142-8B82-A089D5210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8634" t="52704"/>
          <a:stretch/>
        </p:blipFill>
        <p:spPr>
          <a:xfrm flipH="1">
            <a:off x="5751096" y="0"/>
            <a:ext cx="6440903" cy="75832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19085" y="1131142"/>
            <a:ext cx="419915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Subsection</a:t>
            </a:r>
            <a:br>
              <a:rPr lang="en-US" noProof="0"/>
            </a:br>
            <a:r>
              <a:rPr lang="en-US" noProof="0"/>
              <a:t>Name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2169698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80.1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99207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58158-1FC8-D048-B55A-F36BF4444CDA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552EC-35DF-4444-93C7-340AC62C9F9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9E696-26CB-6A4E-9287-0F15C6BD758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368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FCE8936-BB60-D543-9138-DF812F17E9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80" t="1322" r="2101" b="214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C300499C-03B7-1D46-B3AA-96F0309813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334F94FD-1565-674A-84D2-4FE6C10276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C5686-DCFA-C449-9536-D8B75375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ES" smtClean="0"/>
              <a:pPr/>
              <a:t>7 de mayo de 2020</a:t>
            </a:fld>
            <a:endParaRPr lang="es-E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90E577-937F-7446-9D6F-6FA6042163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3485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EF89EB8-163B-F448-96D4-9642E9864D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FF8F36-3018-4A48-82B7-E204C8AACA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6BFAA979-8B90-6243-A50C-A6CA070661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03772-6E5E-7549-82F5-9519D5F4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B8A9F-8710-2F4E-8A6F-2A749CB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1E0BED8-EA6C-B34B-863A-5AC8C0A1C4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2087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25C596-6E5C-2A4E-AE86-24B92C54D1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ítulo 1">
            <a:extLst>
              <a:ext uri="{FF2B5EF4-FFF2-40B4-BE49-F238E27FC236}">
                <a16:creationId xmlns:a16="http://schemas.microsoft.com/office/drawing/2014/main" id="{228F4CBA-3E27-D14C-A281-53EDC94DF0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35" name="Subtítulo 2">
            <a:extLst>
              <a:ext uri="{FF2B5EF4-FFF2-40B4-BE49-F238E27FC236}">
                <a16:creationId xmlns:a16="http://schemas.microsoft.com/office/drawing/2014/main" id="{89C010CF-0BE2-1F4D-AAF7-B729F97924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AF0571-F5CC-F043-8C41-5DA2DD302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9D64D0-052B-D548-919F-9BD564C3F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F36BD87-985A-C040-B09D-E4B87AEF8B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71548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D064A9B-8829-3242-82EB-FC3AB6877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BC9E675A-7D37-1C4A-B250-999C2CF64C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9DF733B7-028F-C84F-87F8-98813E5D93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F02B72-F8E1-1047-8168-A59CDBDF7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6421F-2D8F-AE45-9C1D-578B4CB1A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80482AD-3896-824A-A209-E4781FF258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18711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AF5C4AD-4BEF-0448-A2A8-9B81BBF20C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092D377-0F69-9B4A-82BC-C424ACFAA4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407073D1-5F2B-FD43-AE86-985E4370B3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9107D-CF28-044B-BD4F-CECD2FBA9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4A0E70-2BE5-ED4A-BEBC-5036304FB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9A03C6E-B7F8-2C44-B7BA-D2982318A3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79637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33DF132-1E23-A541-94DB-7502704C5E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"/>
            <a:ext cx="12191998" cy="68580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57CE4605-3631-2F47-A221-A90590FF72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6A29F575-A5EE-AA40-82E6-330A1A72E4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929079-FFDE-D446-B06B-4A6A37E06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5754D-5CD3-7E4A-9438-72DBBD0D4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1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94B2F51-3C1F-D645-A842-422F81613F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51555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6A62E7CC-D3EA-F54E-898A-726C8B0B7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307851A-0251-644D-9130-A5CAAFE687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C628657D-BF41-6340-9575-7242E77202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71D22-0D8A-124B-B2E2-F0661B864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589F0-2F58-4A4E-B1B4-60A9AC9D2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3F445FC-2BD2-3644-AD5D-23FE9B8DF0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0666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6679A9-56CE-FD4B-B741-BB8B328206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C3B0ABA3-51C4-D047-A7BE-C3924B65D5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22727C5F-6056-C941-8DBA-FA9DDD8DE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DCC5FB18-3416-0844-8D7A-A7C4A8883F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E7A0BB-5841-1B4F-8269-86709A2476D5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5F6EB-058D-3E46-93FB-52926745FDC1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80E5F-1AB4-ED47-BFE3-BC68057824C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CA6EFC1-2E4C-6741-82BE-29C2AEE25C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2826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FCDB9FE-D424-9349-B02D-7E70E02149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7551"/>
          <a:stretch/>
        </p:blipFill>
        <p:spPr>
          <a:xfrm>
            <a:off x="5741958" y="0"/>
            <a:ext cx="5523074" cy="412042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48CD7350-F53E-5647-958F-ED502DCE0F9A}"/>
              </a:ext>
            </a:extLst>
          </p:cNvPr>
          <p:cNvSpPr txBox="1"/>
          <p:nvPr userDrawn="1"/>
        </p:nvSpPr>
        <p:spPr>
          <a:xfrm>
            <a:off x="640349" y="387514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0">
                <a:solidFill>
                  <a:schemeClr val="tx1"/>
                </a:solidFill>
                <a:latin typeface="Century Gothic" panose="020B0502020202020204" pitchFamily="34" charset="0"/>
              </a:rPr>
              <a:t>Confidentiality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D8F6BF9-CAE6-8041-9092-64E3D2AB79F8}"/>
              </a:ext>
            </a:extLst>
          </p:cNvPr>
          <p:cNvSpPr txBox="1"/>
          <p:nvPr userDrawn="1"/>
        </p:nvSpPr>
        <p:spPr>
          <a:xfrm>
            <a:off x="640349" y="4665749"/>
            <a:ext cx="6238123" cy="1204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noProof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This document is confidential and property of everis. Its use, reproduction or distribution without prior written permission from everis is strictly prohibited.</a:t>
            </a:r>
          </a:p>
          <a:p>
            <a:pPr>
              <a:lnSpc>
                <a:spcPts val="2220"/>
              </a:lnSpc>
            </a:pPr>
            <a:endParaRPr lang="en-US" sz="1600" noProof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DE57F72-4E79-024E-8539-2C0E22C4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F0B6DCD-0EC3-EB4D-B955-25B15EB6D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10E2A0F-F4F9-6349-916C-75689AF3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858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1" userDrawn="1">
          <p15:clr>
            <a:srgbClr val="FBAE40"/>
          </p15:clr>
        </p15:guide>
        <p15:guide id="3" orient="horz" pos="411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DC93375-4976-3245-959D-681721C0B0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37EE0A72-4482-C14E-ABB0-F387E71A05F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9D27D318-2B74-B64D-8BBB-F343E58EC4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9406F269-2302-D74A-9F35-3BC5F6F43C73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90E506-C699-514E-BA06-2C972241C62B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7B37B3-FACA-FD41-AA16-030BD7FC328B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C9642D-8E1C-D24C-BFDB-3C9E36185EE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54BD716-BF27-7044-9DA0-CA6B373849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843"/>
          <a:stretch/>
        </p:blipFill>
        <p:spPr>
          <a:xfrm>
            <a:off x="10344703" y="5821"/>
            <a:ext cx="1838512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36387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0C4CB73-6092-FA4C-B2EF-3C4B7B9F0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C94D10AF-A053-CC4E-86A3-F9329C09C4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E8D77A06-6792-A645-A140-76E86BC1E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92723432-D7A4-954F-BE9E-A3F99604672E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EF8313-C5B7-7249-892D-2FA450403EE0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44C00-CE8C-F24C-BA3D-AB7C8B75F88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3C8849-0FDA-5A49-B347-54ED686799A0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5CEBF16-3A09-6946-9694-DA10AAEBE3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0741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46C0294-7346-9644-AD75-4CD35574A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E8078E47-4F01-524C-A626-EB8EB2544A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183EF17B-C906-EF4C-9D55-8F5B2BAC55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15" name="Espaço Reservado para Texto 2">
            <a:extLst>
              <a:ext uri="{FF2B5EF4-FFF2-40B4-BE49-F238E27FC236}">
                <a16:creationId xmlns:a16="http://schemas.microsoft.com/office/drawing/2014/main" id="{120817E7-6A73-9E4F-B520-9C4FBB7A7E4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AB97E-2E24-824F-BEC7-B1095D335A7F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D9AF6-B964-D043-869A-CF0AD6D35BD8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7E041-2BCA-3449-BC84-BCDD00436C80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2F207C3-1866-674B-81D6-D6FA6342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5770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5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6FA4468-B88A-F54D-AD8B-23A2235F4A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A6E15D6B-D6AE-FB47-871D-7733AB711B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8333EADD-8339-FB4E-A06D-64B4A31437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D5455AC8-4A9C-154F-A4BD-D54B85EBEEE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ECF21-5316-3045-813F-B0930E07D3D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AA5D8-8F37-EE4D-901E-730AE0A64B55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22F70-159C-6C40-B00C-DB4CC5826690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E0DAA6D-03EB-8A46-BAE2-E2CAE9F6A9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29433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6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836CB64-96ED-8042-8C78-EB1512AFD0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0E76DDAE-8C5E-EF4A-9759-92D7FBC3CD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4C725EB2-3D2C-A540-AB36-3983255756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7AD259BA-CB99-1048-860A-6D052ADBD182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639BE2-30C0-674A-A1AC-554D922C00F4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936FA-C2C7-804B-B8B4-023CE9A58E7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6EDE7-423E-664F-8878-94489AF419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05395B6-4144-F043-A8A0-9EEBD584F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843"/>
          <a:stretch/>
        </p:blipFill>
        <p:spPr>
          <a:xfrm>
            <a:off x="10344703" y="5821"/>
            <a:ext cx="1838512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65555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EF89EB8-163B-F448-96D4-9642E9864D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991A57A-9C7A-CF4D-9BC0-FBEC365268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E22A7473-9341-B046-A3AF-1E2DD8E3D29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4635BDA5-FD36-364A-92AA-B67B628A04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ES" smtClean="0"/>
              <a:pPr/>
              <a:t>7 de mayo de 2020</a:t>
            </a:fld>
            <a:endParaRPr lang="es-E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2A7C7D-009E-C049-BA7F-8510F20E8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F513F39-D2C4-054F-A9D1-99553778962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20290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25C596-6E5C-2A4E-AE86-24B92C54D1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8B7334AB-1CA5-9B47-AFAA-513FB389C5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9A98CCE0-CAD8-994C-BE15-6C282AB012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DD0E8B97-B09E-844A-A2F7-378BCEAD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ES" smtClean="0"/>
              <a:pPr/>
              <a:t>7 de mayo de 2020</a:t>
            </a:fld>
            <a:endParaRPr lang="es-E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3E6420-4D35-834B-A5A5-D389D68976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7585E22-4F56-9745-8C15-AAD5B453D1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2023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D064A9B-8829-3242-82EB-FC3AB6877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A70884A1-39B5-E84B-8A75-5E8D0CDA0E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C916065C-37AD-D141-89C3-C9484EC260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3D458531-9EF1-3141-B3B8-76DA5E0222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noProof="0" smtClean="0"/>
              <a:pPr/>
              <a:t>May 7, 2020</a:t>
            </a:fld>
            <a:endParaRPr lang="en-US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E1DC68-B3DB-824A-A867-BBFF4A1E7D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6CB8867-8618-E24A-8D7F-EF46ABA977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94949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AF5C4AD-4BEF-0448-A2A8-9B81BBF20C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73E71DC-DA51-AD43-8A8F-08C217EB11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2F21577D-9C99-3B4C-8753-45AA3E25A3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069DE025-44CD-754F-9873-AFC005C35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noProof="0" smtClean="0"/>
              <a:pPr/>
              <a:t>May 7, 2020</a:t>
            </a:fld>
            <a:endParaRPr lang="en-US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AA8CC8-CEE5-FF40-A99E-3534058AB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F08886-6A01-3644-9330-59D95F93E1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87858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33DF132-1E23-A541-94DB-7502704C5E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"/>
            <a:ext cx="12191998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3B6365E-399B-6C4D-BDE2-25984EDDDB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381C6A6D-868A-DC47-ACC5-67C6F83B8A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2D4FB23-6F59-E748-932D-EBE9860C2C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noProof="0" smtClean="0"/>
              <a:pPr/>
              <a:t>May 7, 2020</a:t>
            </a:fld>
            <a:endParaRPr lang="en-US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8DCFA8-169E-564D-AFDC-2508FE997A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FD7F0BA-B4DA-0F4A-917F-44DEA9F7B5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7050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653E52C9-AE98-584C-BD66-FB48B67F0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1538" t="15429"/>
          <a:stretch/>
        </p:blipFill>
        <p:spPr>
          <a:xfrm flipH="1">
            <a:off x="9297156" y="-15498"/>
            <a:ext cx="2894844" cy="655441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13" y="1430252"/>
            <a:ext cx="8860001" cy="37948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Text – up to 10 lines (font 28)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4298730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Objectives (font 32)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F18B1-3F3C-D74F-86E6-FC62243E7F1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83C32-5B54-0541-BBAC-381053E3D8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4F2FB-C1B5-0041-A5B0-7449DBEB9B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4027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 userDrawn="1">
          <p15:clr>
            <a:srgbClr val="FBAE40"/>
          </p15:clr>
        </p15:guide>
        <p15:guide id="2" pos="461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6A62E7CC-D3EA-F54E-898A-726C8B0B7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C3F19F3E-8D48-0044-8862-94AE3056C0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042F906A-C848-5F40-9204-58C3270FF7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F4F3C1CE-C47B-C24F-A462-9F41CFA8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noProof="0" smtClean="0"/>
              <a:pPr/>
              <a:t>May 7, 2020</a:t>
            </a:fld>
            <a:endParaRPr lang="en-US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F4036-B035-8740-97A8-579336A9E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E2C9CCD-D864-1C4A-B9AB-B430448F93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2771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760C91F-D925-1F4A-9E21-B326118E43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  <p:sp>
        <p:nvSpPr>
          <p:cNvPr id="86" name="Espaço Reservado para Texto 2">
            <a:extLst>
              <a:ext uri="{FF2B5EF4-FFF2-40B4-BE49-F238E27FC236}">
                <a16:creationId xmlns:a16="http://schemas.microsoft.com/office/drawing/2014/main" id="{3F01B6A7-C2DD-294A-9A83-4D9DEDE0B1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20" y="379434"/>
            <a:ext cx="3427875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Index (font 32)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29E4D-B696-2546-80DB-E8E2973BC59B}"/>
              </a:ext>
            </a:extLst>
          </p:cNvPr>
          <p:cNvSpPr>
            <a:spLocks noGrp="1"/>
          </p:cNvSpPr>
          <p:nvPr>
            <p:ph type="dt" sz="half" idx="48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148A8-4917-B443-B62F-C2063EB56E02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57601-FCA7-4A4A-843C-ACE1A1A086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B09CF6-DEEE-384D-B8FC-453AC71C8B5D}"/>
              </a:ext>
            </a:extLst>
          </p:cNvPr>
          <p:cNvGrpSpPr/>
          <p:nvPr userDrawn="1"/>
        </p:nvGrpSpPr>
        <p:grpSpPr>
          <a:xfrm>
            <a:off x="1630568" y="1562223"/>
            <a:ext cx="3685260" cy="710848"/>
            <a:chOff x="1644010" y="2960866"/>
            <a:chExt cx="3685260" cy="7108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F7EA5E-BF82-514F-9B18-4AE5AE57F34C}"/>
                </a:ext>
              </a:extLst>
            </p:cNvPr>
            <p:cNvSpPr txBox="1"/>
            <p:nvPr userDrawn="1"/>
          </p:nvSpPr>
          <p:spPr>
            <a:xfrm>
              <a:off x="1644010" y="2960866"/>
              <a:ext cx="75854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4000" b="1" dirty="0">
                  <a:solidFill>
                    <a:srgbClr val="43DEAB"/>
                  </a:solidFill>
                </a:rPr>
                <a:t>01</a:t>
              </a:r>
              <a:endParaRPr lang="en-US" sz="1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67866D-1189-6A4A-B76D-DEFBB0E6B31B}"/>
                </a:ext>
              </a:extLst>
            </p:cNvPr>
            <p:cNvSpPr txBox="1"/>
            <p:nvPr userDrawn="1"/>
          </p:nvSpPr>
          <p:spPr>
            <a:xfrm>
              <a:off x="2344157" y="3056161"/>
              <a:ext cx="2985113" cy="6155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s-ES_tradnl" sz="2000" noProof="0" dirty="0"/>
                <a:t>Una mirada al pasado</a:t>
              </a:r>
            </a:p>
            <a:p>
              <a:r>
                <a:rPr lang="es-ES_tradnl" sz="1400" noProof="0" dirty="0"/>
                <a:t>Bare Metal / VM / Containers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6D40D07-9E21-6D45-BDAA-182F3B2A91DE}"/>
              </a:ext>
            </a:extLst>
          </p:cNvPr>
          <p:cNvGrpSpPr/>
          <p:nvPr userDrawn="1"/>
        </p:nvGrpSpPr>
        <p:grpSpPr>
          <a:xfrm>
            <a:off x="1630568" y="2491527"/>
            <a:ext cx="2446138" cy="710848"/>
            <a:chOff x="1644010" y="2960866"/>
            <a:chExt cx="2446138" cy="71084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9D993A-03BD-7441-B51F-94BE517EE0C1}"/>
                </a:ext>
              </a:extLst>
            </p:cNvPr>
            <p:cNvSpPr txBox="1"/>
            <p:nvPr userDrawn="1"/>
          </p:nvSpPr>
          <p:spPr>
            <a:xfrm>
              <a:off x="1644010" y="2960866"/>
              <a:ext cx="75854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4000" b="1" dirty="0">
                  <a:solidFill>
                    <a:srgbClr val="43DEAB"/>
                  </a:solidFill>
                </a:rPr>
                <a:t>02</a:t>
              </a:r>
              <a:endParaRPr lang="en-US" sz="14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FDBC17-46F7-9B43-B9BC-F9059653746B}"/>
                </a:ext>
              </a:extLst>
            </p:cNvPr>
            <p:cNvSpPr txBox="1"/>
            <p:nvPr userDrawn="1"/>
          </p:nvSpPr>
          <p:spPr>
            <a:xfrm>
              <a:off x="2344157" y="3056161"/>
              <a:ext cx="1745991" cy="6155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s-ES_tradnl" sz="2000" noProof="0" dirty="0"/>
                <a:t>Containers</a:t>
              </a:r>
            </a:p>
            <a:p>
              <a:r>
                <a:rPr lang="es-ES_tradnl" sz="1400" noProof="0" dirty="0"/>
                <a:t>Resumen histórico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52B05F-53C7-7A45-BD3E-4620BB2D0FF2}"/>
              </a:ext>
            </a:extLst>
          </p:cNvPr>
          <p:cNvGrpSpPr/>
          <p:nvPr userDrawn="1"/>
        </p:nvGrpSpPr>
        <p:grpSpPr>
          <a:xfrm>
            <a:off x="1630568" y="3356313"/>
            <a:ext cx="4659885" cy="710848"/>
            <a:chOff x="1644010" y="2960866"/>
            <a:chExt cx="4659885" cy="71084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998841B-076A-044B-9248-A37E99C6400D}"/>
                </a:ext>
              </a:extLst>
            </p:cNvPr>
            <p:cNvSpPr txBox="1"/>
            <p:nvPr userDrawn="1"/>
          </p:nvSpPr>
          <p:spPr>
            <a:xfrm>
              <a:off x="1644010" y="2960866"/>
              <a:ext cx="75854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4000" b="1" dirty="0">
                  <a:solidFill>
                    <a:srgbClr val="43DEAB"/>
                  </a:solidFill>
                </a:rPr>
                <a:t>03</a:t>
              </a:r>
              <a:endParaRPr lang="en-US" sz="1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16F57F-B275-094C-BED5-B130C3B714DE}"/>
                </a:ext>
              </a:extLst>
            </p:cNvPr>
            <p:cNvSpPr txBox="1"/>
            <p:nvPr userDrawn="1"/>
          </p:nvSpPr>
          <p:spPr>
            <a:xfrm>
              <a:off x="2344157" y="3056161"/>
              <a:ext cx="3959738" cy="6155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s-ES_tradnl" sz="2000" noProof="0" dirty="0"/>
                <a:t>Orquestación de contendores</a:t>
              </a:r>
            </a:p>
            <a:p>
              <a:r>
                <a:rPr lang="es-ES_tradnl" sz="1400" noProof="0" dirty="0"/>
                <a:t>Una necesidad !!!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5C4F5E4-B72F-1C44-AC38-401DC44F46F8}"/>
              </a:ext>
            </a:extLst>
          </p:cNvPr>
          <p:cNvGrpSpPr/>
          <p:nvPr userDrawn="1"/>
        </p:nvGrpSpPr>
        <p:grpSpPr>
          <a:xfrm>
            <a:off x="1630568" y="4347171"/>
            <a:ext cx="4772096" cy="772404"/>
            <a:chOff x="1644010" y="2960866"/>
            <a:chExt cx="4772096" cy="77240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FBAC318-17DF-C140-9971-DF147DB6F2D9}"/>
                </a:ext>
              </a:extLst>
            </p:cNvPr>
            <p:cNvSpPr txBox="1"/>
            <p:nvPr userDrawn="1"/>
          </p:nvSpPr>
          <p:spPr>
            <a:xfrm>
              <a:off x="1644010" y="2960866"/>
              <a:ext cx="75854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4000" b="1" dirty="0">
                  <a:solidFill>
                    <a:srgbClr val="43DEAB"/>
                  </a:solidFill>
                </a:rPr>
                <a:t>04</a:t>
              </a:r>
              <a:endParaRPr lang="en-US" sz="14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EC31EC-2A88-D048-808C-F4BA6FA1C4B6}"/>
                </a:ext>
              </a:extLst>
            </p:cNvPr>
            <p:cNvSpPr txBox="1"/>
            <p:nvPr userDrawn="1"/>
          </p:nvSpPr>
          <p:spPr>
            <a:xfrm>
              <a:off x="2344157" y="2994606"/>
              <a:ext cx="4071949" cy="7386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800" dirty="0"/>
                <a:t>Kubernetes</a:t>
              </a:r>
            </a:p>
            <a:p>
              <a:r>
                <a:rPr lang="es-ES_tradnl" sz="1400" noProof="0" dirty="0"/>
                <a:t>La revolución del mundo de los contendores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0527E7D-9867-0F4E-ACAF-13FEB0A6A4F4}"/>
              </a:ext>
            </a:extLst>
          </p:cNvPr>
          <p:cNvGrpSpPr/>
          <p:nvPr userDrawn="1"/>
        </p:nvGrpSpPr>
        <p:grpSpPr>
          <a:xfrm>
            <a:off x="6659768" y="1562223"/>
            <a:ext cx="4565308" cy="710848"/>
            <a:chOff x="1644010" y="2960866"/>
            <a:chExt cx="4565308" cy="71084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0598B3-E5DB-2549-8FD3-C9FE333BBB16}"/>
                </a:ext>
              </a:extLst>
            </p:cNvPr>
            <p:cNvSpPr txBox="1"/>
            <p:nvPr userDrawn="1"/>
          </p:nvSpPr>
          <p:spPr>
            <a:xfrm>
              <a:off x="1644010" y="2960866"/>
              <a:ext cx="75854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4000" b="1" dirty="0">
                  <a:solidFill>
                    <a:srgbClr val="43DEAB"/>
                  </a:solidFill>
                </a:rPr>
                <a:t>05</a:t>
              </a:r>
              <a:endParaRPr lang="en-US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51CDD9-2F8D-BE46-A423-D1E8372D8CB8}"/>
                </a:ext>
              </a:extLst>
            </p:cNvPr>
            <p:cNvSpPr txBox="1"/>
            <p:nvPr userDrawn="1"/>
          </p:nvSpPr>
          <p:spPr>
            <a:xfrm>
              <a:off x="2344157" y="3056161"/>
              <a:ext cx="3865161" cy="6155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s-ES_tradnl" sz="2000" noProof="0" dirty="0"/>
                <a:t>Componentes de Kubernetes</a:t>
              </a:r>
            </a:p>
            <a:p>
              <a:r>
                <a:rPr lang="es-ES_tradnl" sz="1400" noProof="0" dirty="0"/>
                <a:t>Uno viaje al mundo interior 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4033A5D-482B-A74B-AD44-187760E0D16C}"/>
              </a:ext>
            </a:extLst>
          </p:cNvPr>
          <p:cNvGrpSpPr/>
          <p:nvPr userDrawn="1"/>
        </p:nvGrpSpPr>
        <p:grpSpPr>
          <a:xfrm>
            <a:off x="6659768" y="2491527"/>
            <a:ext cx="3901664" cy="772404"/>
            <a:chOff x="1644010" y="2960866"/>
            <a:chExt cx="3901664" cy="77240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02EB4E-8757-D446-B6B8-2EA1238474CA}"/>
                </a:ext>
              </a:extLst>
            </p:cNvPr>
            <p:cNvSpPr txBox="1"/>
            <p:nvPr userDrawn="1"/>
          </p:nvSpPr>
          <p:spPr>
            <a:xfrm>
              <a:off x="1644010" y="2960866"/>
              <a:ext cx="75854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4000" b="1" dirty="0">
                  <a:solidFill>
                    <a:srgbClr val="43DEAB"/>
                  </a:solidFill>
                </a:rPr>
                <a:t>00</a:t>
              </a:r>
              <a:endParaRPr lang="en-US" sz="14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DEF118E-69FF-F34F-8246-D220D5B9260B}"/>
                </a:ext>
              </a:extLst>
            </p:cNvPr>
            <p:cNvSpPr txBox="1"/>
            <p:nvPr userDrawn="1"/>
          </p:nvSpPr>
          <p:spPr>
            <a:xfrm>
              <a:off x="2344157" y="2994606"/>
              <a:ext cx="3201517" cy="7386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800" dirty="0"/>
                <a:t>Chapter (font 28)</a:t>
              </a:r>
            </a:p>
            <a:p>
              <a:r>
                <a:rPr lang="en-US" sz="1400" dirty="0"/>
                <a:t>Chapter description (font 14)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87A46A-9A51-FE43-8A2A-D3442902A21B}"/>
              </a:ext>
            </a:extLst>
          </p:cNvPr>
          <p:cNvGrpSpPr/>
          <p:nvPr userDrawn="1"/>
        </p:nvGrpSpPr>
        <p:grpSpPr>
          <a:xfrm>
            <a:off x="6659768" y="3356313"/>
            <a:ext cx="3901664" cy="772404"/>
            <a:chOff x="1644010" y="2960866"/>
            <a:chExt cx="3901664" cy="7724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05081C-18E3-1746-9FFB-5B5D4520E004}"/>
                </a:ext>
              </a:extLst>
            </p:cNvPr>
            <p:cNvSpPr txBox="1"/>
            <p:nvPr userDrawn="1"/>
          </p:nvSpPr>
          <p:spPr>
            <a:xfrm>
              <a:off x="1644010" y="2960866"/>
              <a:ext cx="75854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4000" b="1">
                  <a:solidFill>
                    <a:srgbClr val="43DEAB"/>
                  </a:solidFill>
                </a:rPr>
                <a:t>00</a:t>
              </a:r>
              <a:endParaRPr lang="en-US" sz="14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D073E1-BB91-684F-B7ED-C1C0A78E6C54}"/>
                </a:ext>
              </a:extLst>
            </p:cNvPr>
            <p:cNvSpPr txBox="1"/>
            <p:nvPr userDrawn="1"/>
          </p:nvSpPr>
          <p:spPr>
            <a:xfrm>
              <a:off x="2344157" y="2994606"/>
              <a:ext cx="3201517" cy="7386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800" dirty="0"/>
                <a:t>Chapter (font 28)</a:t>
              </a:r>
            </a:p>
            <a:p>
              <a:r>
                <a:rPr lang="en-US" sz="1400" dirty="0"/>
                <a:t>Chapter description (font 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88449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pos="2275" userDrawn="1">
          <p15:clr>
            <a:srgbClr val="C35EA4"/>
          </p15:clr>
        </p15:guide>
        <p15:guide id="3" pos="461" userDrawn="1">
          <p15:clr>
            <a:srgbClr val="FBAE40"/>
          </p15:clr>
        </p15:guide>
        <p15:guide id="4" orient="horz" pos="2228" userDrawn="1">
          <p15:clr>
            <a:srgbClr val="FBAE40"/>
          </p15:clr>
        </p15:guide>
        <p15:guide id="5" orient="horz" pos="2001" userDrawn="1">
          <p15:clr>
            <a:srgbClr val="FBAE40"/>
          </p15:clr>
        </p15:guide>
        <p15:guide id="6" orient="horz" pos="1207" userDrawn="1">
          <p15:clr>
            <a:srgbClr val="FBAE40"/>
          </p15:clr>
        </p15:guide>
        <p15:guide id="7" orient="horz" pos="2682" userDrawn="1">
          <p15:clr>
            <a:srgbClr val="FBAE40"/>
          </p15:clr>
        </p15:guide>
        <p15:guide id="8" orient="horz" pos="2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pirational 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F876A4B7-3CFC-BB46-B8A3-2A7DB9EE0A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18" t="3435" r="2651" b="3387"/>
          <a:stretch/>
        </p:blipFill>
        <p:spPr>
          <a:xfrm>
            <a:off x="-123568" y="-53590"/>
            <a:ext cx="12418541" cy="69210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3CE2354-14B4-1048-84D7-3468143FAA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843"/>
          <a:stretch/>
        </p:blipFill>
        <p:spPr>
          <a:xfrm>
            <a:off x="10344703" y="5821"/>
            <a:ext cx="1838512" cy="1270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E5D3F27B-F11C-6941-B007-92604363C6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7736" y="1727044"/>
            <a:ext cx="6445832" cy="1533904"/>
          </a:xfrm>
        </p:spPr>
        <p:txBody>
          <a:bodyPr anchor="t" anchorCtr="0">
            <a:noAutofit/>
          </a:bodyPr>
          <a:lstStyle>
            <a:lvl1pPr algn="l">
              <a:defRPr sz="4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Inspirational sentence – up to 2 lines (font 40)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9733A14A-6D10-0E41-920E-D1A4E9187C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737" y="3896824"/>
            <a:ext cx="4889996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Complementary text – up to 2 lines (font 20)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65E95-2624-1948-AF11-AC989C112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6C099-6FF0-E849-BF2C-6B3033F9B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16DF2-B54D-3E4A-A029-4CB52FA67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6244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13" y="2257568"/>
            <a:ext cx="10395910" cy="368584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Text – up to 10 lines (font 16)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Title (font 32)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D5276FDB-D5EA-7940-B1F0-A155F73136E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4112" y="108268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Subtitle or short description (optional), up to 2 lines (font 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73FE963-DEC4-6A4F-B6E8-AA26415344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1834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1 column + key 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13" y="2257568"/>
            <a:ext cx="10395909" cy="301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Text – up to 10 lines (font 16)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Title (font 32)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D5276FDB-D5EA-7940-B1F0-A155F73136E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4112" y="108268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Subtitle or short description (optional), up to 2 lines (font 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C5412F41-A2FD-2E4C-B207-9FEE78669726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54113" y="5411615"/>
            <a:ext cx="10395910" cy="53180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pt-BR" sz="2400" smtClean="0">
                <a:solidFill>
                  <a:srgbClr val="27B9BE"/>
                </a:solidFill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>
                <a:solidFill>
                  <a:srgbClr val="27B9BE"/>
                </a:solidFill>
                <a:effectLst/>
                <a:latin typeface="Century Gothic" panose="020B0502020202020204" pitchFamily="34" charset="0"/>
              </a:rPr>
              <a:t>Key phrase, the central idea of your slide (optional) – Font 24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031ECE4-BAE9-E342-A8BF-9E37560339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7321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Title (font 32)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D5276FDB-D5EA-7940-B1F0-A155F73136E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4112" y="108268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Subtitle or short description (optional), up to 2 lines (font 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63A05BC-3619-9D4E-90F6-458F2EDE583B}"/>
              </a:ext>
            </a:extLst>
          </p:cNvPr>
          <p:cNvSpPr>
            <a:spLocks noGrp="1"/>
          </p:cNvSpPr>
          <p:nvPr>
            <p:ph sz="half" idx="36" hasCustomPrompt="1"/>
          </p:nvPr>
        </p:nvSpPr>
        <p:spPr>
          <a:xfrm>
            <a:off x="654112" y="2257568"/>
            <a:ext cx="5084383" cy="36787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Text – up to 10 lines (font 16)</a:t>
            </a:r>
          </a:p>
          <a:p>
            <a:pPr lvl="0"/>
            <a:endParaRPr lang="en-US" noProof="0"/>
          </a:p>
          <a:p>
            <a:pPr lvl="0"/>
            <a:endParaRPr lang="en-US" noProof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B034F5E3-4903-FC4B-9CA5-F906B863FB10}"/>
              </a:ext>
            </a:extLst>
          </p:cNvPr>
          <p:cNvSpPr>
            <a:spLocks noGrp="1"/>
          </p:cNvSpPr>
          <p:nvPr>
            <p:ph sz="half" idx="37" hasCustomPrompt="1"/>
          </p:nvPr>
        </p:nvSpPr>
        <p:spPr>
          <a:xfrm>
            <a:off x="5968314" y="2257568"/>
            <a:ext cx="5081708" cy="36787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Text – up to 10 lines (font 16)</a:t>
            </a:r>
          </a:p>
          <a:p>
            <a:pPr lvl="0"/>
            <a:endParaRPr lang="en-US" noProof="0"/>
          </a:p>
          <a:p>
            <a:pPr lvl="0"/>
            <a:endParaRPr lang="en-US" noProof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50B1F7-21EF-EA4D-9017-F92EFFB50B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008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079AAE5-249D-7C44-8920-98E4F94F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13" y="365125"/>
            <a:ext cx="103959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BAB685-A8E4-874D-9569-04ED3339C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113" y="1825625"/>
            <a:ext cx="103959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noProof="0"/>
              <a:t>Content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  <a:p>
            <a:pPr marL="2514600" marR="0" lvl="5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CB0527-61F7-F945-9516-500B02E6F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4113" y="6356350"/>
            <a:ext cx="2927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900" kern="1200" noProof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7EEA02-0A3F-5844-ABE4-03E380B79F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701142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>
              <a:defRPr lang="en-US" sz="900" smtClean="0">
                <a:effectLst/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s-ES"/>
              <a:t>everis © 2020</a:t>
            </a:r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BD052C-4436-D544-88D9-AB23E404D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65031" y="6356350"/>
            <a:ext cx="6485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1200" smtClean="0">
                <a:effectLst/>
                <a:latin typeface="Century Gothic" panose="020B0502020202020204" pitchFamily="34" charset="0"/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46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2" r:id="rId4"/>
    <p:sldLayoutId id="2147483661" r:id="rId5"/>
    <p:sldLayoutId id="2147483651" r:id="rId6"/>
    <p:sldLayoutId id="2147483666" r:id="rId7"/>
    <p:sldLayoutId id="2147483690" r:id="rId8"/>
    <p:sldLayoutId id="2147483691" r:id="rId9"/>
    <p:sldLayoutId id="2147483692" r:id="rId10"/>
    <p:sldLayoutId id="2147483694" r:id="rId11"/>
    <p:sldLayoutId id="2147483693" r:id="rId12"/>
    <p:sldLayoutId id="2147483662" r:id="rId13"/>
    <p:sldLayoutId id="2147483672" r:id="rId14"/>
    <p:sldLayoutId id="2147483673" r:id="rId15"/>
    <p:sldLayoutId id="2147483664" r:id="rId16"/>
    <p:sldLayoutId id="2147483674" r:id="rId17"/>
    <p:sldLayoutId id="2147483663" r:id="rId18"/>
    <p:sldLayoutId id="2147483675" r:id="rId19"/>
    <p:sldLayoutId id="2147483671" r:id="rId20"/>
    <p:sldLayoutId id="2147483676" r:id="rId21"/>
    <p:sldLayoutId id="2147483655" r:id="rId22"/>
    <p:sldLayoutId id="2147483684" r:id="rId23"/>
    <p:sldLayoutId id="2147483688" r:id="rId24"/>
    <p:sldLayoutId id="2147483689" r:id="rId25"/>
    <p:sldLayoutId id="2147483677" r:id="rId26"/>
    <p:sldLayoutId id="2147483679" r:id="rId27"/>
    <p:sldLayoutId id="2147483683" r:id="rId28"/>
    <p:sldLayoutId id="2147483686" r:id="rId29"/>
    <p:sldLayoutId id="2147483681" r:id="rId30"/>
    <p:sldLayoutId id="2147483682" r:id="rId31"/>
    <p:sldLayoutId id="2147483680" r:id="rId32"/>
    <p:sldLayoutId id="2147483685" r:id="rId33"/>
    <p:sldLayoutId id="2147483687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p:transition spd="slow">
    <p:push dir="u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noProof="0" dirty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microsoft.com/office/2007/relationships/hdphoto" Target="../media/hdphoto2.wdp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18798-F702-914B-8802-88A347CD7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999" y="980375"/>
            <a:ext cx="6753440" cy="2240940"/>
          </a:xfrm>
        </p:spPr>
        <p:txBody>
          <a:bodyPr/>
          <a:lstStyle/>
          <a:p>
            <a:r>
              <a:rPr lang="en-US" dirty="0"/>
              <a:t>GC – Hybrid Cloud &amp; Multi-Cloud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6D7B5F-82E5-E148-8BEE-A7B0A3DE0B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Kubernetes Beyond The Basic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042E5-B67D-CA49-A2B6-C33CB6EAC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A2A10-AE70-BC43-9715-CC3F74E2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</p:spTree>
    <p:extLst>
      <p:ext uri="{BB962C8B-B14F-4D97-AF65-F5344CB8AC3E}">
        <p14:creationId xmlns:p14="http://schemas.microsoft.com/office/powerpoint/2010/main" val="260401034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29883-A5B3-DA44-994D-86CC665A358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A3CA9-6EF0-F54B-974C-A70958BC8A2D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El cerebro de Kubernetes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67004-CCBF-F141-8E84-379A818A65D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May 7, 2020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81304-5598-9C41-8A55-CC6A4DB536B2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8D6A2-190E-0E49-88D4-71636F1549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8E3F63D-4BEE-6D47-96B8-324E9F385B18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4993151" cy="4068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_tradnl" b="1" dirty="0" err="1"/>
              <a:t>Etcd</a:t>
            </a:r>
            <a:endParaRPr lang="es-ES_tradnl" b="1" dirty="0"/>
          </a:p>
          <a:p>
            <a:pPr algn="just"/>
            <a:r>
              <a:rPr lang="es-ES_tradnl" b="1" dirty="0"/>
              <a:t>La fuente de la verdad </a:t>
            </a:r>
            <a:r>
              <a:rPr lang="es-ES_tradnl" dirty="0"/>
              <a:t>o el </a:t>
            </a:r>
            <a:r>
              <a:rPr lang="es-ES_tradnl" dirty="0" err="1"/>
              <a:t>almacen</a:t>
            </a:r>
            <a:r>
              <a:rPr lang="es-ES_tradnl" dirty="0"/>
              <a:t> </a:t>
            </a:r>
            <a:r>
              <a:rPr lang="es-ES_tradnl" dirty="0" err="1"/>
              <a:t>key</a:t>
            </a:r>
            <a:r>
              <a:rPr lang="es-ES_tradnl" dirty="0"/>
              <a:t> </a:t>
            </a:r>
            <a:r>
              <a:rPr lang="es-ES_tradnl" dirty="0" err="1"/>
              <a:t>value</a:t>
            </a:r>
            <a:r>
              <a:rPr lang="es-ES_tradnl" dirty="0"/>
              <a:t> donde reposan todos los datos alrededor del estado actual y estado deseado del los objetos del clúster. Esta es mejor conocida como </a:t>
            </a:r>
            <a:r>
              <a:rPr lang="es-ES_tradnl" b="1" dirty="0"/>
              <a:t>ETCD</a:t>
            </a:r>
            <a:r>
              <a:rPr lang="es-ES_tradnl" dirty="0"/>
              <a:t>.</a:t>
            </a:r>
          </a:p>
          <a:p>
            <a:pPr algn="just"/>
            <a:endParaRPr lang="es-ES_tradnl" dirty="0"/>
          </a:p>
          <a:p>
            <a:r>
              <a:rPr lang="es-ES_tradnl" b="1" dirty="0"/>
              <a:t>Api Server</a:t>
            </a:r>
          </a:p>
          <a:p>
            <a:pPr algn="just"/>
            <a:r>
              <a:rPr lang="es-ES_tradnl" dirty="0"/>
              <a:t>El api server es responsable de validar la configuración y los campos para los objetos de Kubernetes incluyendo .los controladores.</a:t>
            </a:r>
          </a:p>
          <a:p>
            <a:endParaRPr lang="es-ES_tradnl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986008-DFC9-9447-AC8D-AF15FDDEE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058" y="1833709"/>
            <a:ext cx="4608429" cy="165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8413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29883-A5B3-DA44-994D-86CC665A358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A3CA9-6EF0-F54B-974C-A70958BC8A2D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El cerebro de Kubernetes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67004-CCBF-F141-8E84-379A818A65D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May 7, 2020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81304-5598-9C41-8A55-CC6A4DB536B2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8D6A2-190E-0E49-88D4-71636F1549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8E3F63D-4BEE-6D47-96B8-324E9F385B18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4993151" cy="4068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_tradnl" b="1" dirty="0" err="1"/>
              <a:t>Controller</a:t>
            </a:r>
            <a:r>
              <a:rPr lang="es-ES_tradnl" b="1" dirty="0"/>
              <a:t> Manager: </a:t>
            </a:r>
          </a:p>
          <a:p>
            <a:pPr algn="just"/>
            <a:r>
              <a:rPr lang="en-US" sz="1400" dirty="0" err="1"/>
              <a:t>Fue</a:t>
            </a:r>
            <a:r>
              <a:rPr lang="en-US" sz="1400" dirty="0"/>
              <a:t> </a:t>
            </a:r>
            <a:r>
              <a:rPr lang="en-US" sz="1400" dirty="0" err="1"/>
              <a:t>creado</a:t>
            </a:r>
            <a:r>
              <a:rPr lang="en-US" sz="1400" dirty="0"/>
              <a:t> </a:t>
            </a:r>
            <a:r>
              <a:rPr lang="en-US" sz="1400" dirty="0" err="1"/>
              <a:t>originalmente</a:t>
            </a:r>
            <a:r>
              <a:rPr lang="en-US" sz="1400" dirty="0"/>
              <a:t> para </a:t>
            </a:r>
            <a:r>
              <a:rPr lang="en-US" sz="1400" dirty="0" err="1"/>
              <a:t>permitir</a:t>
            </a:r>
            <a:r>
              <a:rPr lang="en-US" sz="1400" dirty="0"/>
              <a:t> que Kubernetes y el </a:t>
            </a:r>
            <a:r>
              <a:rPr lang="en-US" sz="1400" dirty="0" err="1"/>
              <a:t>código</a:t>
            </a:r>
            <a:r>
              <a:rPr lang="en-US" sz="1400" dirty="0"/>
              <a:t> </a:t>
            </a:r>
            <a:r>
              <a:rPr lang="en-US" sz="1400" dirty="0" err="1"/>
              <a:t>específico</a:t>
            </a:r>
            <a:r>
              <a:rPr lang="en-US" sz="1400" dirty="0"/>
              <a:t> de </a:t>
            </a:r>
            <a:r>
              <a:rPr lang="en-US" sz="1400" dirty="0" err="1"/>
              <a:t>proveedores</a:t>
            </a:r>
            <a:r>
              <a:rPr lang="en-US" sz="1400" dirty="0"/>
              <a:t> de </a:t>
            </a:r>
            <a:r>
              <a:rPr lang="en-US" sz="1400" dirty="0" err="1"/>
              <a:t>servicios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la </a:t>
            </a:r>
            <a:r>
              <a:rPr lang="en-US" sz="1400" dirty="0" err="1"/>
              <a:t>nube</a:t>
            </a:r>
            <a:r>
              <a:rPr lang="en-US" sz="1400" dirty="0"/>
              <a:t> </a:t>
            </a:r>
            <a:r>
              <a:rPr lang="en-US" sz="1400" dirty="0" err="1"/>
              <a:t>evolucionasen</a:t>
            </a:r>
            <a:r>
              <a:rPr lang="en-US" sz="1400" dirty="0"/>
              <a:t> de forma </a:t>
            </a:r>
            <a:r>
              <a:rPr lang="en-US" sz="1400" dirty="0" err="1"/>
              <a:t>independiente</a:t>
            </a:r>
            <a:r>
              <a:rPr lang="en-US" sz="1400" dirty="0"/>
              <a:t>. El Cloud Controller Manager se </a:t>
            </a:r>
            <a:r>
              <a:rPr lang="en-US" sz="1400" dirty="0" err="1"/>
              <a:t>ejecuta</a:t>
            </a:r>
            <a:r>
              <a:rPr lang="en-US" sz="1400" dirty="0"/>
              <a:t> a la par con </a:t>
            </a:r>
            <a:r>
              <a:rPr lang="en-US" sz="1400" dirty="0" err="1"/>
              <a:t>otros</a:t>
            </a:r>
            <a:r>
              <a:rPr lang="en-US" sz="1400" dirty="0"/>
              <a:t> </a:t>
            </a:r>
            <a:r>
              <a:rPr lang="en-US" sz="1400" dirty="0" err="1"/>
              <a:t>componentes</a:t>
            </a:r>
            <a:r>
              <a:rPr lang="en-US" sz="1400" dirty="0"/>
              <a:t> de los </a:t>
            </a:r>
            <a:r>
              <a:rPr lang="en-US" sz="1400" dirty="0" err="1"/>
              <a:t>nodos</a:t>
            </a:r>
            <a:r>
              <a:rPr lang="en-US" sz="1400" dirty="0"/>
              <a:t> maestros </a:t>
            </a:r>
            <a:r>
              <a:rPr lang="en-US" sz="1400" dirty="0" err="1"/>
              <a:t>como</a:t>
            </a:r>
            <a:r>
              <a:rPr lang="en-US" sz="1400" dirty="0"/>
              <a:t> el Kubernetes Controller Manager, el API Server y el schedulers. </a:t>
            </a:r>
            <a:r>
              <a:rPr lang="en-US" sz="1400" dirty="0" err="1"/>
              <a:t>También</a:t>
            </a:r>
            <a:r>
              <a:rPr lang="en-US" sz="1400" dirty="0"/>
              <a:t>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ejecutarse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un extra,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cuyo</a:t>
            </a:r>
            <a:r>
              <a:rPr lang="en-US" sz="1400" dirty="0"/>
              <a:t> </a:t>
            </a:r>
            <a:r>
              <a:rPr lang="en-US" sz="1400" dirty="0" err="1"/>
              <a:t>caso</a:t>
            </a:r>
            <a:r>
              <a:rPr lang="en-US" sz="1400" dirty="0"/>
              <a:t> se </a:t>
            </a:r>
            <a:r>
              <a:rPr lang="en-US" sz="1400" dirty="0" err="1"/>
              <a:t>ejecuta</a:t>
            </a:r>
            <a:r>
              <a:rPr lang="en-US" sz="1400" dirty="0"/>
              <a:t> por </a:t>
            </a:r>
            <a:r>
              <a:rPr lang="en-US" sz="1400" dirty="0" err="1"/>
              <a:t>encima</a:t>
            </a:r>
            <a:r>
              <a:rPr lang="en-US" sz="1400" dirty="0"/>
              <a:t> de Kubernetes</a:t>
            </a:r>
            <a:endParaRPr lang="es-ES_tradnl" sz="1400" b="1" dirty="0"/>
          </a:p>
          <a:p>
            <a:endParaRPr lang="es-ES_tradnl" dirty="0"/>
          </a:p>
          <a:p>
            <a:endParaRPr lang="es-ES_tradnl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7311CB-6015-E64A-82A9-2B2A0925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64" y="1318837"/>
            <a:ext cx="5789662" cy="481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9000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29883-A5B3-DA44-994D-86CC665A358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A3CA9-6EF0-F54B-974C-A70958BC8A2D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El cerebro de Kubernetes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67004-CCBF-F141-8E84-379A818A65D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May 7, 2020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81304-5598-9C41-8A55-CC6A4DB536B2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8D6A2-190E-0E49-88D4-71636F1549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8E3F63D-4BEE-6D47-96B8-324E9F385B18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4993151" cy="4068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_tradnl" b="1" dirty="0" err="1"/>
              <a:t>Scheduler</a:t>
            </a:r>
            <a:r>
              <a:rPr lang="es-ES_tradnl" b="1" dirty="0"/>
              <a:t>:</a:t>
            </a:r>
          </a:p>
          <a:p>
            <a:pPr algn="just"/>
            <a:r>
              <a:rPr lang="es-ES_tradnl" b="1" dirty="0" err="1"/>
              <a:t>CoreDns</a:t>
            </a:r>
            <a:r>
              <a:rPr lang="es-ES_tradnl" b="1" dirty="0"/>
              <a:t> (antiguo </a:t>
            </a:r>
            <a:r>
              <a:rPr lang="es-ES_tradnl" b="1" dirty="0" err="1"/>
              <a:t>kube-dns</a:t>
            </a:r>
            <a:r>
              <a:rPr lang="es-ES_tradnl" b="1" dirty="0"/>
              <a:t>):</a:t>
            </a:r>
          </a:p>
          <a:p>
            <a:endParaRPr lang="es-ES_tradnl" dirty="0"/>
          </a:p>
          <a:p>
            <a:endParaRPr lang="es-ES_tradnl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7311CB-6015-E64A-82A9-2B2A0925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64" y="1318837"/>
            <a:ext cx="5789662" cy="481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8180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29883-A5B3-DA44-994D-86CC665A358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A3CA9-6EF0-F54B-974C-A70958BC8A2D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 err="1"/>
              <a:t>Pod</a:t>
            </a:r>
            <a:r>
              <a:rPr lang="es-ES_tradnl" dirty="0"/>
              <a:t> y el centro </a:t>
            </a:r>
            <a:r>
              <a:rPr lang="es-ES_tradnl"/>
              <a:t>del universo</a:t>
            </a:r>
            <a:endParaRPr lang="es-ES_tradnl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67004-CCBF-F141-8E84-379A818A65D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May 8, 2020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81304-5598-9C41-8A55-CC6A4DB536B2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8D6A2-190E-0E49-88D4-71636F1549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8E3F63D-4BEE-6D47-96B8-324E9F385B18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4993151" cy="4068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_tradnl" b="1" dirty="0" err="1"/>
              <a:t>Scheduler</a:t>
            </a:r>
            <a:r>
              <a:rPr lang="es-ES_tradnl" b="1" dirty="0"/>
              <a:t>:</a:t>
            </a:r>
          </a:p>
          <a:p>
            <a:pPr algn="just"/>
            <a:r>
              <a:rPr lang="es-ES_tradnl" b="1" dirty="0" err="1"/>
              <a:t>CoreDns</a:t>
            </a:r>
            <a:r>
              <a:rPr lang="es-ES_tradnl" b="1" dirty="0"/>
              <a:t> (antiguo </a:t>
            </a:r>
            <a:r>
              <a:rPr lang="es-ES_tradnl" b="1" dirty="0" err="1"/>
              <a:t>kube-dns</a:t>
            </a:r>
            <a:r>
              <a:rPr lang="es-ES_tradnl" b="1" dirty="0"/>
              <a:t>):</a:t>
            </a:r>
          </a:p>
          <a:p>
            <a:endParaRPr lang="es-ES_tradnl" dirty="0"/>
          </a:p>
          <a:p>
            <a:endParaRPr lang="es-ES_tradnl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7311CB-6015-E64A-82A9-2B2A0925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64" y="1318837"/>
            <a:ext cx="5789662" cy="481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8792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DC5A7-2B33-EA4F-9AD8-A19228084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0B2E0E-853D-484F-A628-FCCCB4A2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A5BE1-560E-8241-ABAD-805FEF6C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7699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ounded Rectangle 51">
            <a:extLst>
              <a:ext uri="{FF2B5EF4-FFF2-40B4-BE49-F238E27FC236}">
                <a16:creationId xmlns:a16="http://schemas.microsoft.com/office/drawing/2014/main" id="{3CF36252-2470-B64E-9249-2A4F00B89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909" y="3543865"/>
            <a:ext cx="10836049" cy="1905372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eaLnBrk="1"/>
            <a:endParaRPr lang="en-US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4B0D6-10D4-CC48-8732-8D980CA4747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4F7E7-4D7A-894B-A3AE-CCCC88A3FEFC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Una mirada al pasado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1BD4C-2664-2D47-949A-A0AC6F3B50D0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3D8CF-8830-6341-8F3E-E1691E779F7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A52E7-E206-BC4A-B0E3-7E39AE1EC626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161" name="Group 3">
            <a:extLst>
              <a:ext uri="{FF2B5EF4-FFF2-40B4-BE49-F238E27FC236}">
                <a16:creationId xmlns:a16="http://schemas.microsoft.com/office/drawing/2014/main" id="{54A2F113-D250-E946-827A-381EA3165D8A}"/>
              </a:ext>
            </a:extLst>
          </p:cNvPr>
          <p:cNvGrpSpPr>
            <a:grpSpLocks/>
          </p:cNvGrpSpPr>
          <p:nvPr/>
        </p:nvGrpSpPr>
        <p:grpSpPr bwMode="auto">
          <a:xfrm>
            <a:off x="875507" y="1975756"/>
            <a:ext cx="10763660" cy="4375328"/>
            <a:chOff x="1751014" y="2840646"/>
            <a:chExt cx="21527940" cy="8750720"/>
          </a:xfrm>
        </p:grpSpPr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1D290000-2D1E-E740-A6EE-5B0CECC64CD2}"/>
                </a:ext>
              </a:extLst>
            </p:cNvPr>
            <p:cNvSpPr/>
            <p:nvPr/>
          </p:nvSpPr>
          <p:spPr bwMode="auto">
            <a:xfrm>
              <a:off x="2470173" y="7676406"/>
              <a:ext cx="19442674" cy="3895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81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63" name="Rounded Rectangle 51">
              <a:extLst>
                <a:ext uri="{FF2B5EF4-FFF2-40B4-BE49-F238E27FC236}">
                  <a16:creationId xmlns:a16="http://schemas.microsoft.com/office/drawing/2014/main" id="{6D1945DB-B4E7-064B-98FA-58A304E72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4" y="7676406"/>
              <a:ext cx="20881971" cy="389515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2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64" name="Rounded Rectangle 3">
              <a:extLst>
                <a:ext uri="{FF2B5EF4-FFF2-40B4-BE49-F238E27FC236}">
                  <a16:creationId xmlns:a16="http://schemas.microsoft.com/office/drawing/2014/main" id="{7E84EE1F-7448-1749-A16D-A5EC17D0A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7323" y="5871544"/>
              <a:ext cx="2088000" cy="38951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65" name="TextBox 46">
              <a:extLst>
                <a:ext uri="{FF2B5EF4-FFF2-40B4-BE49-F238E27FC236}">
                  <a16:creationId xmlns:a16="http://schemas.microsoft.com/office/drawing/2014/main" id="{85601482-8019-3741-9FE0-1022FC929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6495" y="5804691"/>
              <a:ext cx="989658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1971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6" name="Rounded Rectangle 3">
              <a:extLst>
                <a:ext uri="{FF2B5EF4-FFF2-40B4-BE49-F238E27FC236}">
                  <a16:creationId xmlns:a16="http://schemas.microsoft.com/office/drawing/2014/main" id="{D217ABB6-2372-0249-B789-79DC6F23B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0247" y="5871544"/>
              <a:ext cx="2088000" cy="38951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67" name="TextBox 46">
              <a:extLst>
                <a:ext uri="{FF2B5EF4-FFF2-40B4-BE49-F238E27FC236}">
                  <a16:creationId xmlns:a16="http://schemas.microsoft.com/office/drawing/2014/main" id="{0659084B-4475-A64C-BDA4-DB24B817C3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1257" y="5804691"/>
              <a:ext cx="1125984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2000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8" name="Rounded Rectangle 3">
              <a:extLst>
                <a:ext uri="{FF2B5EF4-FFF2-40B4-BE49-F238E27FC236}">
                  <a16:creationId xmlns:a16="http://schemas.microsoft.com/office/drawing/2014/main" id="{B3A37A34-23CC-C542-BE16-4ACFB139D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82624" y="5872196"/>
              <a:ext cx="2089210" cy="38951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69" name="TextBox 46">
              <a:extLst>
                <a:ext uri="{FF2B5EF4-FFF2-40B4-BE49-F238E27FC236}">
                  <a16:creationId xmlns:a16="http://schemas.microsoft.com/office/drawing/2014/main" id="{B3E2917F-8C5F-3C47-96B8-A5F024EF64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91432" y="5804691"/>
              <a:ext cx="1071479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2001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0" name="Rounded Rectangle 3">
              <a:extLst>
                <a:ext uri="{FF2B5EF4-FFF2-40B4-BE49-F238E27FC236}">
                  <a16:creationId xmlns:a16="http://schemas.microsoft.com/office/drawing/2014/main" id="{6581F6E4-EFCE-8A4E-BED8-15C5E7DC7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16578" y="5872196"/>
              <a:ext cx="2087622" cy="38951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71" name="TextBox 46">
              <a:extLst>
                <a:ext uri="{FF2B5EF4-FFF2-40B4-BE49-F238E27FC236}">
                  <a16:creationId xmlns:a16="http://schemas.microsoft.com/office/drawing/2014/main" id="{AAFCF952-C4A3-0F44-856E-5E16099147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03512" y="5804691"/>
              <a:ext cx="1113160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2004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2" name="Rounded Rectangle 3">
              <a:extLst>
                <a:ext uri="{FF2B5EF4-FFF2-40B4-BE49-F238E27FC236}">
                  <a16:creationId xmlns:a16="http://schemas.microsoft.com/office/drawing/2014/main" id="{5A4CC08D-DD34-B849-8E9F-22CE0F7CF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8944" y="5872196"/>
              <a:ext cx="2087622" cy="389515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73" name="TextBox 46">
              <a:extLst>
                <a:ext uri="{FF2B5EF4-FFF2-40B4-BE49-F238E27FC236}">
                  <a16:creationId xmlns:a16="http://schemas.microsoft.com/office/drawing/2014/main" id="{55898FB3-392F-2C42-814F-EB2C81541A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30026" y="5804691"/>
              <a:ext cx="1125984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2005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4" name="Rounded Rectangle 3">
              <a:extLst>
                <a:ext uri="{FF2B5EF4-FFF2-40B4-BE49-F238E27FC236}">
                  <a16:creationId xmlns:a16="http://schemas.microsoft.com/office/drawing/2014/main" id="{46536DF9-BCDC-1C4D-9C1A-144FA296B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594" y="9481268"/>
              <a:ext cx="2088000" cy="38951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75" name="TextBox 46">
              <a:extLst>
                <a:ext uri="{FF2B5EF4-FFF2-40B4-BE49-F238E27FC236}">
                  <a16:creationId xmlns:a16="http://schemas.microsoft.com/office/drawing/2014/main" id="{AF54D1A0-35C6-0547-BBEA-FA14C8CF9D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8002" y="9414416"/>
              <a:ext cx="1129189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2006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6" name="Rounded Rectangle 3">
              <a:extLst>
                <a:ext uri="{FF2B5EF4-FFF2-40B4-BE49-F238E27FC236}">
                  <a16:creationId xmlns:a16="http://schemas.microsoft.com/office/drawing/2014/main" id="{110C3C02-53E5-874F-9221-DB38978E4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516" y="9481268"/>
              <a:ext cx="2088000" cy="38951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77" name="TextBox 46">
              <a:extLst>
                <a:ext uri="{FF2B5EF4-FFF2-40B4-BE49-F238E27FC236}">
                  <a16:creationId xmlns:a16="http://schemas.microsoft.com/office/drawing/2014/main" id="{8E0ED851-17B7-2C40-AB91-CB63AA2703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2524" y="9414416"/>
              <a:ext cx="1125984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2008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8" name="Rounded Rectangle 3">
              <a:extLst>
                <a:ext uri="{FF2B5EF4-FFF2-40B4-BE49-F238E27FC236}">
                  <a16:creationId xmlns:a16="http://schemas.microsoft.com/office/drawing/2014/main" id="{4747733E-D1F4-8540-B719-601196765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04848" y="9480614"/>
              <a:ext cx="2087622" cy="38951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79" name="TextBox 46">
              <a:extLst>
                <a:ext uri="{FF2B5EF4-FFF2-40B4-BE49-F238E27FC236}">
                  <a16:creationId xmlns:a16="http://schemas.microsoft.com/office/drawing/2014/main" id="{DF327A34-31CA-4A4A-9DB9-BECE6E657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39956" y="9414416"/>
              <a:ext cx="1016975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2011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80" name="Rounded Rectangle 3">
              <a:extLst>
                <a:ext uri="{FF2B5EF4-FFF2-40B4-BE49-F238E27FC236}">
                  <a16:creationId xmlns:a16="http://schemas.microsoft.com/office/drawing/2014/main" id="{88947A0C-3759-E448-B18C-92374FC06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7214" y="9480614"/>
              <a:ext cx="2087622" cy="38951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81" name="TextBox 46">
              <a:extLst>
                <a:ext uri="{FF2B5EF4-FFF2-40B4-BE49-F238E27FC236}">
                  <a16:creationId xmlns:a16="http://schemas.microsoft.com/office/drawing/2014/main" id="{28F5BFCE-F78D-B245-A7D4-06C3080A8D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7229" y="9414416"/>
              <a:ext cx="1068273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2013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82" name="Rounded Rectangle 3">
              <a:extLst>
                <a:ext uri="{FF2B5EF4-FFF2-40B4-BE49-F238E27FC236}">
                  <a16:creationId xmlns:a16="http://schemas.microsoft.com/office/drawing/2014/main" id="{5AA71E02-CA4E-304A-A972-C3452FFBC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9580" y="9480614"/>
              <a:ext cx="2089210" cy="389515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83" name="TextBox 46">
              <a:extLst>
                <a:ext uri="{FF2B5EF4-FFF2-40B4-BE49-F238E27FC236}">
                  <a16:creationId xmlns:a16="http://schemas.microsoft.com/office/drawing/2014/main" id="{BE7D4CF8-F3BB-1146-99A1-A37808D8E6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80153" y="9414416"/>
              <a:ext cx="1068273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2013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184" name="Group 86">
              <a:extLst>
                <a:ext uri="{FF2B5EF4-FFF2-40B4-BE49-F238E27FC236}">
                  <a16:creationId xmlns:a16="http://schemas.microsoft.com/office/drawing/2014/main" id="{6F7813CB-ACDC-A548-ADC3-F6AB31AD48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0892" y="3187892"/>
              <a:ext cx="3503689" cy="2010086"/>
              <a:chOff x="3581178" y="8722406"/>
              <a:chExt cx="3503689" cy="2010086"/>
            </a:xfrm>
          </p:grpSpPr>
          <p:sp>
            <p:nvSpPr>
              <p:cNvPr id="214" name="TextBox 8">
                <a:extLst>
                  <a:ext uri="{FF2B5EF4-FFF2-40B4-BE49-F238E27FC236}">
                    <a16:creationId xmlns:a16="http://schemas.microsoft.com/office/drawing/2014/main" id="{282BAD2B-BBF4-324B-A5A1-61EB4F3C57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81178" y="9439821"/>
                <a:ext cx="3503689" cy="12926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>
                  <a:buClr>
                    <a:srgbClr val="1883CB"/>
                  </a:buClr>
                </a:pPr>
                <a:r>
                  <a:rPr lang="es-ES_tradnl" altLang="en-US" sz="90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Unix V7 </a:t>
                </a:r>
                <a:r>
                  <a:rPr lang="es-ES_tradnl" altLang="en-US" sz="9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introduce el sistema de </a:t>
                </a:r>
                <a:r>
                  <a:rPr lang="es-ES_tradnl" altLang="en-US" sz="900" b="0" dirty="0" err="1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chroot</a:t>
                </a:r>
                <a:r>
                  <a:rPr lang="es-ES_tradnl" altLang="en-US" sz="9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permitiendo cambiar el directorio raíz de un proceso a una nueva ubicación</a:t>
                </a:r>
              </a:p>
            </p:txBody>
          </p:sp>
          <p:sp>
            <p:nvSpPr>
              <p:cNvPr id="215" name="Text Box 27">
                <a:extLst>
                  <a:ext uri="{FF2B5EF4-FFF2-40B4-BE49-F238E27FC236}">
                    <a16:creationId xmlns:a16="http://schemas.microsoft.com/office/drawing/2014/main" id="{CC534917-8867-C740-A03F-10ACF5A6970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37684" y="8722406"/>
                <a:ext cx="2574856" cy="595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ctr" eaLnBrk="1"/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Unix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5" name="Group 112">
              <a:extLst>
                <a:ext uri="{FF2B5EF4-FFF2-40B4-BE49-F238E27FC236}">
                  <a16:creationId xmlns:a16="http://schemas.microsoft.com/office/drawing/2014/main" id="{BC0AACB4-F718-AA48-BCBB-2AA73706F6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09561" y="3187892"/>
              <a:ext cx="3503689" cy="2240496"/>
              <a:chOff x="3404901" y="8722406"/>
              <a:chExt cx="3503689" cy="2240496"/>
            </a:xfrm>
          </p:grpSpPr>
          <p:sp>
            <p:nvSpPr>
              <p:cNvPr id="212" name="TextBox 8">
                <a:extLst>
                  <a:ext uri="{FF2B5EF4-FFF2-40B4-BE49-F238E27FC236}">
                    <a16:creationId xmlns:a16="http://schemas.microsoft.com/office/drawing/2014/main" id="{6CE67D23-595C-694F-9B67-FFE97F8F09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4901" y="9393225"/>
                <a:ext cx="3503689" cy="15696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just" eaLnBrk="1">
                  <a:buClr>
                    <a:srgbClr val="1883CB"/>
                  </a:buClr>
                </a:pPr>
                <a:r>
                  <a:rPr lang="es-ES_tradnl" altLang="en-US" sz="9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Free BSD </a:t>
                </a:r>
                <a:r>
                  <a:rPr lang="es-ES_tradnl" altLang="en-US" sz="900" b="0" dirty="0" err="1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Jails</a:t>
                </a:r>
                <a:r>
                  <a:rPr lang="es-ES_tradnl" altLang="en-US" sz="9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permite separar un Sistema informático y los clientes que lo consumen por seguridad y administración</a:t>
                </a:r>
              </a:p>
            </p:txBody>
          </p:sp>
          <p:sp>
            <p:nvSpPr>
              <p:cNvPr id="213" name="Text Box 27">
                <a:extLst>
                  <a:ext uri="{FF2B5EF4-FFF2-40B4-BE49-F238E27FC236}">
                    <a16:creationId xmlns:a16="http://schemas.microsoft.com/office/drawing/2014/main" id="{9DA9A531-B40D-D04F-9478-F3B78C6A1BC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405177" y="8722406"/>
                <a:ext cx="3503413" cy="595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ctr" eaLnBrk="1"/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Free BSD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6" name="Group 115">
              <a:extLst>
                <a:ext uri="{FF2B5EF4-FFF2-40B4-BE49-F238E27FC236}">
                  <a16:creationId xmlns:a16="http://schemas.microsoft.com/office/drawing/2014/main" id="{97324E6E-904F-234A-962A-DC7EA98A1D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4694" y="3187892"/>
              <a:ext cx="3503689" cy="2086603"/>
              <a:chOff x="3505088" y="8722406"/>
              <a:chExt cx="3503689" cy="2086603"/>
            </a:xfrm>
          </p:grpSpPr>
          <p:sp>
            <p:nvSpPr>
              <p:cNvPr id="210" name="TextBox 8">
                <a:extLst>
                  <a:ext uri="{FF2B5EF4-FFF2-40B4-BE49-F238E27FC236}">
                    <a16:creationId xmlns:a16="http://schemas.microsoft.com/office/drawing/2014/main" id="{A7DC3BCC-1A8A-E14C-88D6-2A8740AA9E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5088" y="9393225"/>
                <a:ext cx="3503689" cy="1415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>
                  <a:buClr>
                    <a:srgbClr val="1883CB"/>
                  </a:buClr>
                </a:pPr>
                <a:r>
                  <a:rPr lang="es-ES_tradnl" altLang="en-US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 igual que BSD </a:t>
                </a:r>
                <a:r>
                  <a:rPr lang="es-ES_tradnl" altLang="en-US" sz="1000" b="0" dirty="0" err="1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Jails</a:t>
                </a:r>
                <a:r>
                  <a:rPr lang="es-ES_tradnl" altLang="en-US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es un mecanismo de separación de recursos en un Sistema informático</a:t>
                </a:r>
              </a:p>
            </p:txBody>
          </p:sp>
          <p:sp>
            <p:nvSpPr>
              <p:cNvPr id="211" name="Text Box 27">
                <a:extLst>
                  <a:ext uri="{FF2B5EF4-FFF2-40B4-BE49-F238E27FC236}">
                    <a16:creationId xmlns:a16="http://schemas.microsoft.com/office/drawing/2014/main" id="{0988C677-088E-184D-886F-4947666D31A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37600" y="8722406"/>
                <a:ext cx="2677093" cy="595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/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Linux </a:t>
                </a:r>
                <a:r>
                  <a:rPr lang="en-US" altLang="en-US" sz="1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VServer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7" name="Group 118">
              <a:extLst>
                <a:ext uri="{FF2B5EF4-FFF2-40B4-BE49-F238E27FC236}">
                  <a16:creationId xmlns:a16="http://schemas.microsoft.com/office/drawing/2014/main" id="{FB0FE400-234B-3048-99E8-353220AC3C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1095" y="2840646"/>
              <a:ext cx="4327294" cy="3049407"/>
              <a:chOff x="3306543" y="8375160"/>
              <a:chExt cx="4327294" cy="3049407"/>
            </a:xfrm>
          </p:grpSpPr>
          <p:sp>
            <p:nvSpPr>
              <p:cNvPr id="208" name="TextBox 8">
                <a:extLst>
                  <a:ext uri="{FF2B5EF4-FFF2-40B4-BE49-F238E27FC236}">
                    <a16:creationId xmlns:a16="http://schemas.microsoft.com/office/drawing/2014/main" id="{AAD585C8-5F77-A34F-ABE6-B8AF05BEB3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06543" y="9393232"/>
                <a:ext cx="4327294" cy="20313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>
                  <a:buClr>
                    <a:srgbClr val="1883CB"/>
                  </a:buClr>
                </a:pPr>
                <a:r>
                  <a:rPr lang="es-ES_tradnl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Combina controles de recursos del sistema y una separación de límites proporcionados por zonas, que fueron capaces de aprovechar características como instantáneas y clonación de ZFS.</a:t>
                </a:r>
                <a:endParaRPr lang="es-ES_tradnl" altLang="en-US" sz="1000" b="0" dirty="0">
                  <a:solidFill>
                    <a:srgbClr val="92929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" name="Text Box 27">
                <a:extLst>
                  <a:ext uri="{FF2B5EF4-FFF2-40B4-BE49-F238E27FC236}">
                    <a16:creationId xmlns:a16="http://schemas.microsoft.com/office/drawing/2014/main" id="{E9C6992E-9256-0242-BD2E-9F8A814F635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031224" y="8375160"/>
                <a:ext cx="2960650" cy="10874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/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Oracle Solaris </a:t>
                </a:r>
                <a:b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Container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8" name="Group 121">
              <a:extLst>
                <a:ext uri="{FF2B5EF4-FFF2-40B4-BE49-F238E27FC236}">
                  <a16:creationId xmlns:a16="http://schemas.microsoft.com/office/drawing/2014/main" id="{07005C89-AB39-8A47-9957-84BA474BFF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41193" y="3187892"/>
              <a:ext cx="4637761" cy="2702160"/>
              <a:chOff x="3391507" y="8722406"/>
              <a:chExt cx="4637761" cy="2702160"/>
            </a:xfrm>
          </p:grpSpPr>
          <p:sp>
            <p:nvSpPr>
              <p:cNvPr id="206" name="TextBox 8">
                <a:extLst>
                  <a:ext uri="{FF2B5EF4-FFF2-40B4-BE49-F238E27FC236}">
                    <a16:creationId xmlns:a16="http://schemas.microsoft.com/office/drawing/2014/main" id="{289487B5-E799-E74E-B9A6-D90A135D25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91507" y="9393225"/>
                <a:ext cx="4637761" cy="2031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>
                  <a:buClr>
                    <a:srgbClr val="1883CB"/>
                  </a:buClr>
                </a:pPr>
                <a:r>
                  <a:rPr lang="es-ES_tradnl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 una tecnología de virtualización a nivel de sistema operativo que utiliza un </a:t>
                </a:r>
                <a:r>
                  <a:rPr lang="es-ES_tradnl" sz="1000" b="0" dirty="0" err="1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kernel</a:t>
                </a:r>
                <a:r>
                  <a:rPr lang="es-ES_tradnl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Linux parcheado para virtualización, aislamiento, administración de recursos y </a:t>
                </a:r>
                <a:r>
                  <a:rPr lang="es-ES_tradnl" sz="1000" b="0" dirty="0" err="1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checkpointing</a:t>
                </a:r>
                <a:r>
                  <a:rPr lang="es-ES_tradnl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s-ES_tradnl" altLang="en-US" sz="1000" b="0" dirty="0">
                  <a:solidFill>
                    <a:srgbClr val="92929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7" name="Text Box 27">
                <a:extLst>
                  <a:ext uri="{FF2B5EF4-FFF2-40B4-BE49-F238E27FC236}">
                    <a16:creationId xmlns:a16="http://schemas.microsoft.com/office/drawing/2014/main" id="{E8AD9EF0-2964-0949-9890-EF7310D658D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37343" y="8722406"/>
                <a:ext cx="1583811" cy="595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/>
                <a:r>
                  <a:rPr lang="en-US" altLang="en-US" sz="1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OpenVz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9" name="Group 124">
              <a:extLst>
                <a:ext uri="{FF2B5EF4-FFF2-40B4-BE49-F238E27FC236}">
                  <a16:creationId xmlns:a16="http://schemas.microsoft.com/office/drawing/2014/main" id="{902577BD-D963-C046-92D6-0503544872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0894" y="10474683"/>
              <a:ext cx="3859877" cy="1116683"/>
              <a:chOff x="3581180" y="9162541"/>
              <a:chExt cx="3859877" cy="1116683"/>
            </a:xfrm>
          </p:grpSpPr>
          <p:sp>
            <p:nvSpPr>
              <p:cNvPr id="204" name="TextBox 8">
                <a:extLst>
                  <a:ext uri="{FF2B5EF4-FFF2-40B4-BE49-F238E27FC236}">
                    <a16:creationId xmlns:a16="http://schemas.microsoft.com/office/drawing/2014/main" id="{03B5F962-69A3-E342-BA34-D5A1C0FD3A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368" y="9786778"/>
                <a:ext cx="3503689" cy="492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>
                  <a:buClr>
                    <a:srgbClr val="1883CB"/>
                  </a:buClr>
                </a:pPr>
                <a:r>
                  <a:rPr lang="en-US" altLang="en-US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sp>
            <p:nvSpPr>
              <p:cNvPr id="205" name="Text Box 27">
                <a:extLst>
                  <a:ext uri="{FF2B5EF4-FFF2-40B4-BE49-F238E27FC236}">
                    <a16:creationId xmlns:a16="http://schemas.microsoft.com/office/drawing/2014/main" id="{445566DA-C3C3-D749-A207-9D15DA6CAFD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81180" y="9162541"/>
                <a:ext cx="3831918" cy="595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/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Process Container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0" name="Group 127">
              <a:extLst>
                <a:ext uri="{FF2B5EF4-FFF2-40B4-BE49-F238E27FC236}">
                  <a16:creationId xmlns:a16="http://schemas.microsoft.com/office/drawing/2014/main" id="{BFB4A9DC-A0FD-C646-A1DB-BA2F16D61B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42028" y="10474683"/>
              <a:ext cx="3503689" cy="1116683"/>
              <a:chOff x="3937368" y="9162541"/>
              <a:chExt cx="3503689" cy="1116683"/>
            </a:xfrm>
          </p:grpSpPr>
          <p:sp>
            <p:nvSpPr>
              <p:cNvPr id="202" name="TextBox 8">
                <a:extLst>
                  <a:ext uri="{FF2B5EF4-FFF2-40B4-BE49-F238E27FC236}">
                    <a16:creationId xmlns:a16="http://schemas.microsoft.com/office/drawing/2014/main" id="{D68E2823-4F6D-A043-AEE0-C39FC6A99C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368" y="9786778"/>
                <a:ext cx="3503689" cy="492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>
                  <a:buClr>
                    <a:srgbClr val="1883CB"/>
                  </a:buClr>
                </a:pPr>
                <a:r>
                  <a:rPr lang="en-US" altLang="en-US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sp>
            <p:nvSpPr>
              <p:cNvPr id="203" name="Text Box 27">
                <a:extLst>
                  <a:ext uri="{FF2B5EF4-FFF2-40B4-BE49-F238E27FC236}">
                    <a16:creationId xmlns:a16="http://schemas.microsoft.com/office/drawing/2014/main" id="{13EBA8E8-A159-4E4F-8D45-FE1FAF48C48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37644" y="9162541"/>
                <a:ext cx="2865861" cy="595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ctr" eaLnBrk="1"/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LCX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1" name="Group 130">
              <a:extLst>
                <a:ext uri="{FF2B5EF4-FFF2-40B4-BE49-F238E27FC236}">
                  <a16:creationId xmlns:a16="http://schemas.microsoft.com/office/drawing/2014/main" id="{0E9C8A97-25C2-A441-A02A-640EF9F4EB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6974" y="10474683"/>
              <a:ext cx="3503689" cy="1116683"/>
              <a:chOff x="3937368" y="9162541"/>
              <a:chExt cx="3503689" cy="1116683"/>
            </a:xfrm>
          </p:grpSpPr>
          <p:sp>
            <p:nvSpPr>
              <p:cNvPr id="200" name="TextBox 131">
                <a:extLst>
                  <a:ext uri="{FF2B5EF4-FFF2-40B4-BE49-F238E27FC236}">
                    <a16:creationId xmlns:a16="http://schemas.microsoft.com/office/drawing/2014/main" id="{8653F4F1-8C35-F649-909A-DFF1332D6C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368" y="9786778"/>
                <a:ext cx="3503689" cy="492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>
                  <a:buClr>
                    <a:srgbClr val="1883CB"/>
                  </a:buClr>
                </a:pPr>
                <a:r>
                  <a:rPr lang="en-US" altLang="en-US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sp>
            <p:nvSpPr>
              <p:cNvPr id="201" name="Text Box 27">
                <a:extLst>
                  <a:ext uri="{FF2B5EF4-FFF2-40B4-BE49-F238E27FC236}">
                    <a16:creationId xmlns:a16="http://schemas.microsoft.com/office/drawing/2014/main" id="{266BE385-1192-0C48-BC7F-9764A64E02E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37600" y="9162541"/>
                <a:ext cx="2625804" cy="595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ctr" eaLnBrk="1"/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Warden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2" name="Group 133">
              <a:extLst>
                <a:ext uri="{FF2B5EF4-FFF2-40B4-BE49-F238E27FC236}">
                  <a16:creationId xmlns:a16="http://schemas.microsoft.com/office/drawing/2014/main" id="{EE31BAC5-3A31-424C-99CF-9F072E1D0F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071920" y="10474683"/>
              <a:ext cx="3503689" cy="1116683"/>
              <a:chOff x="3937368" y="9162541"/>
              <a:chExt cx="3503689" cy="1116683"/>
            </a:xfrm>
          </p:grpSpPr>
          <p:sp>
            <p:nvSpPr>
              <p:cNvPr id="198" name="TextBox 8">
                <a:extLst>
                  <a:ext uri="{FF2B5EF4-FFF2-40B4-BE49-F238E27FC236}">
                    <a16:creationId xmlns:a16="http://schemas.microsoft.com/office/drawing/2014/main" id="{BA0ECD01-D26C-ED4F-9A8D-B4AF4B0390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368" y="9786778"/>
                <a:ext cx="3503689" cy="492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>
                  <a:buClr>
                    <a:srgbClr val="1883CB"/>
                  </a:buClr>
                </a:pPr>
                <a:r>
                  <a:rPr lang="en-US" altLang="en-US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sp>
            <p:nvSpPr>
              <p:cNvPr id="199" name="Text Box 27">
                <a:extLst>
                  <a:ext uri="{FF2B5EF4-FFF2-40B4-BE49-F238E27FC236}">
                    <a16:creationId xmlns:a16="http://schemas.microsoft.com/office/drawing/2014/main" id="{5DE253C2-84D3-E040-B5AB-D36B78BF851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37558" y="9162541"/>
                <a:ext cx="2725819" cy="595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ctr" eaLnBrk="1"/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LMCTFY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3" name="Group 136">
              <a:extLst>
                <a:ext uri="{FF2B5EF4-FFF2-40B4-BE49-F238E27FC236}">
                  <a16:creationId xmlns:a16="http://schemas.microsoft.com/office/drawing/2014/main" id="{7C582426-4F5D-254F-A033-69F67CBEAF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87029" y="10474683"/>
              <a:ext cx="3503714" cy="1116683"/>
              <a:chOff x="3937343" y="9162541"/>
              <a:chExt cx="3503714" cy="1116683"/>
            </a:xfrm>
          </p:grpSpPr>
          <p:sp>
            <p:nvSpPr>
              <p:cNvPr id="196" name="TextBox 8">
                <a:extLst>
                  <a:ext uri="{FF2B5EF4-FFF2-40B4-BE49-F238E27FC236}">
                    <a16:creationId xmlns:a16="http://schemas.microsoft.com/office/drawing/2014/main" id="{84B3498F-6811-064D-9344-1502BFCCC7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367" y="9786778"/>
                <a:ext cx="3503690" cy="492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>
                  <a:buClr>
                    <a:srgbClr val="1883CB"/>
                  </a:buClr>
                </a:pPr>
                <a:r>
                  <a:rPr lang="en-US" altLang="en-US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sp>
            <p:nvSpPr>
              <p:cNvPr id="197" name="Text Box 27">
                <a:extLst>
                  <a:ext uri="{FF2B5EF4-FFF2-40B4-BE49-F238E27FC236}">
                    <a16:creationId xmlns:a16="http://schemas.microsoft.com/office/drawing/2014/main" id="{EF128CAF-514A-B14E-8765-28736C0A97A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37343" y="9162541"/>
                <a:ext cx="2725818" cy="595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ctr" eaLnBrk="1"/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Docker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4" name="TextBox 46">
              <a:extLst>
                <a:ext uri="{FF2B5EF4-FFF2-40B4-BE49-F238E27FC236}">
                  <a16:creationId xmlns:a16="http://schemas.microsoft.com/office/drawing/2014/main" id="{A81BF621-CA56-A74D-AF31-FF031596DF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89590" y="7372826"/>
              <a:ext cx="12851602" cy="1015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2700" b="0" dirty="0">
                  <a:solidFill>
                    <a:srgbClr val="252D30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Unix / Linux container time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54325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4B0D6-10D4-CC48-8732-8D980CA4747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4F7E7-4D7A-894B-A3AE-CCCC88A3FEFC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Una mirada al pasado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1BD4C-2664-2D47-949A-A0AC6F3B50D0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3D8CF-8830-6341-8F3E-E1691E779F7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A52E7-E206-BC4A-B0E3-7E39AE1EC626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152BDC-4F97-2949-B48E-B7A00CF3566C}"/>
              </a:ext>
            </a:extLst>
          </p:cNvPr>
          <p:cNvGrpSpPr/>
          <p:nvPr/>
        </p:nvGrpSpPr>
        <p:grpSpPr>
          <a:xfrm>
            <a:off x="7280392" y="1858971"/>
            <a:ext cx="1781740" cy="2159209"/>
            <a:chOff x="9683156" y="2245342"/>
            <a:chExt cx="1880262" cy="2278603"/>
          </a:xfrm>
          <a:effectLst/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D4E0889-5056-9D4E-9996-4231A1EEA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7382" y="2584406"/>
              <a:ext cx="1851810" cy="1939539"/>
            </a:xfrm>
            <a:custGeom>
              <a:avLst/>
              <a:gdLst>
                <a:gd name="T0" fmla="*/ 1516 w 1562"/>
                <a:gd name="T1" fmla="*/ 0 h 1636"/>
                <a:gd name="T2" fmla="*/ 1562 w 1562"/>
                <a:gd name="T3" fmla="*/ 11 h 1636"/>
                <a:gd name="T4" fmla="*/ 781 w 1562"/>
                <a:gd name="T5" fmla="*/ 1636 h 1636"/>
                <a:gd name="T6" fmla="*/ 0 w 1562"/>
                <a:gd name="T7" fmla="*/ 11 h 1636"/>
                <a:gd name="T8" fmla="*/ 57 w 1562"/>
                <a:gd name="T9" fmla="*/ 0 h 1636"/>
                <a:gd name="T10" fmla="*/ 1516 w 1562"/>
                <a:gd name="T11" fmla="*/ 0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2" h="1636">
                  <a:moveTo>
                    <a:pt x="1516" y="0"/>
                  </a:moveTo>
                  <a:lnTo>
                    <a:pt x="1562" y="11"/>
                  </a:lnTo>
                  <a:lnTo>
                    <a:pt x="781" y="1636"/>
                  </a:lnTo>
                  <a:lnTo>
                    <a:pt x="0" y="11"/>
                  </a:lnTo>
                  <a:lnTo>
                    <a:pt x="57" y="0"/>
                  </a:lnTo>
                  <a:lnTo>
                    <a:pt x="15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/>
            <a:p>
              <a:endParaRPr lang="id-ID" sz="1352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84EE0AA-E2DC-2C4D-B1F7-4E22A6DBD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3156" y="2245342"/>
              <a:ext cx="1880262" cy="610552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/>
            <a:p>
              <a:endParaRPr lang="id-ID" sz="1352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1265A3-26FE-F341-B239-CE70BAF21191}"/>
              </a:ext>
            </a:extLst>
          </p:cNvPr>
          <p:cNvGrpSpPr/>
          <p:nvPr/>
        </p:nvGrpSpPr>
        <p:grpSpPr>
          <a:xfrm>
            <a:off x="4892413" y="2334979"/>
            <a:ext cx="1781740" cy="2159209"/>
            <a:chOff x="4666657" y="2245342"/>
            <a:chExt cx="1880262" cy="2278603"/>
          </a:xfrm>
          <a:effectLst/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EBAB7BF-D41C-FD40-A477-74DA3427F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0883" y="2584406"/>
              <a:ext cx="1851810" cy="1939539"/>
            </a:xfrm>
            <a:custGeom>
              <a:avLst/>
              <a:gdLst>
                <a:gd name="T0" fmla="*/ 1516 w 1562"/>
                <a:gd name="T1" fmla="*/ 0 h 1636"/>
                <a:gd name="T2" fmla="*/ 1562 w 1562"/>
                <a:gd name="T3" fmla="*/ 11 h 1636"/>
                <a:gd name="T4" fmla="*/ 781 w 1562"/>
                <a:gd name="T5" fmla="*/ 1636 h 1636"/>
                <a:gd name="T6" fmla="*/ 0 w 1562"/>
                <a:gd name="T7" fmla="*/ 11 h 1636"/>
                <a:gd name="T8" fmla="*/ 57 w 1562"/>
                <a:gd name="T9" fmla="*/ 0 h 1636"/>
                <a:gd name="T10" fmla="*/ 1516 w 1562"/>
                <a:gd name="T11" fmla="*/ 0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2" h="1636">
                  <a:moveTo>
                    <a:pt x="1516" y="0"/>
                  </a:moveTo>
                  <a:lnTo>
                    <a:pt x="1562" y="11"/>
                  </a:lnTo>
                  <a:lnTo>
                    <a:pt x="781" y="1636"/>
                  </a:lnTo>
                  <a:lnTo>
                    <a:pt x="0" y="11"/>
                  </a:lnTo>
                  <a:lnTo>
                    <a:pt x="57" y="0"/>
                  </a:lnTo>
                  <a:lnTo>
                    <a:pt x="15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/>
            <a:p>
              <a:endParaRPr lang="id-ID" sz="1352"/>
            </a:p>
          </p:txBody>
        </p:sp>
        <p:sp>
          <p:nvSpPr>
            <p:cNvPr id="16" name="Oval 6">
              <a:extLst>
                <a:ext uri="{FF2B5EF4-FFF2-40B4-BE49-F238E27FC236}">
                  <a16:creationId xmlns:a16="http://schemas.microsoft.com/office/drawing/2014/main" id="{86309C05-B88C-9045-9992-EB865C700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6657" y="2245342"/>
              <a:ext cx="1880262" cy="61055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/>
            <a:p>
              <a:endParaRPr lang="id-ID" sz="1352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C98C16-9E0F-5343-AFA9-4D64C63737DE}"/>
              </a:ext>
            </a:extLst>
          </p:cNvPr>
          <p:cNvGrpSpPr/>
          <p:nvPr/>
        </p:nvGrpSpPr>
        <p:grpSpPr>
          <a:xfrm>
            <a:off x="2504433" y="2810989"/>
            <a:ext cx="1781740" cy="2159209"/>
            <a:chOff x="7146332" y="2245342"/>
            <a:chExt cx="1880262" cy="2278603"/>
          </a:xfrm>
          <a:effectLst/>
        </p:grpSpPr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39250C5F-93EC-B34D-A6A4-31D1457B7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0558" y="2584406"/>
              <a:ext cx="1851810" cy="1939539"/>
            </a:xfrm>
            <a:custGeom>
              <a:avLst/>
              <a:gdLst>
                <a:gd name="T0" fmla="*/ 1516 w 1562"/>
                <a:gd name="T1" fmla="*/ 0 h 1636"/>
                <a:gd name="T2" fmla="*/ 1562 w 1562"/>
                <a:gd name="T3" fmla="*/ 11 h 1636"/>
                <a:gd name="T4" fmla="*/ 781 w 1562"/>
                <a:gd name="T5" fmla="*/ 1636 h 1636"/>
                <a:gd name="T6" fmla="*/ 0 w 1562"/>
                <a:gd name="T7" fmla="*/ 11 h 1636"/>
                <a:gd name="T8" fmla="*/ 57 w 1562"/>
                <a:gd name="T9" fmla="*/ 0 h 1636"/>
                <a:gd name="T10" fmla="*/ 1516 w 1562"/>
                <a:gd name="T11" fmla="*/ 0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2" h="1636">
                  <a:moveTo>
                    <a:pt x="1516" y="0"/>
                  </a:moveTo>
                  <a:lnTo>
                    <a:pt x="1562" y="11"/>
                  </a:lnTo>
                  <a:lnTo>
                    <a:pt x="781" y="1636"/>
                  </a:lnTo>
                  <a:lnTo>
                    <a:pt x="0" y="11"/>
                  </a:lnTo>
                  <a:lnTo>
                    <a:pt x="57" y="0"/>
                  </a:lnTo>
                  <a:lnTo>
                    <a:pt x="15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/>
            <a:p>
              <a:endParaRPr lang="id-ID" sz="1352"/>
            </a:p>
          </p:txBody>
        </p:sp>
        <p:sp>
          <p:nvSpPr>
            <p:cNvPr id="19" name="Oval 6">
              <a:extLst>
                <a:ext uri="{FF2B5EF4-FFF2-40B4-BE49-F238E27FC236}">
                  <a16:creationId xmlns:a16="http://schemas.microsoft.com/office/drawing/2014/main" id="{7F03DC27-AB32-9948-9257-D95EDBB4F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6332" y="2245342"/>
              <a:ext cx="1880262" cy="61055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/>
            <a:p>
              <a:endParaRPr lang="id-ID" sz="3305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0BE3859-FD99-0547-A11E-4E5309877F9F}"/>
              </a:ext>
            </a:extLst>
          </p:cNvPr>
          <p:cNvSpPr txBox="1"/>
          <p:nvPr/>
        </p:nvSpPr>
        <p:spPr>
          <a:xfrm>
            <a:off x="5734921" y="4658580"/>
            <a:ext cx="2010296" cy="3234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2" b="1" dirty="0" err="1">
                <a:solidFill>
                  <a:schemeClr val="tx1">
                    <a:lumMod val="50000"/>
                  </a:schemeClr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Vms</a:t>
            </a:r>
            <a:endParaRPr lang="en-US" sz="1502" b="1" dirty="0">
              <a:solidFill>
                <a:schemeClr val="tx1">
                  <a:lumMod val="50000"/>
                </a:schemeClr>
              </a:solidFill>
              <a:latin typeface="Nexa Bold" panose="020000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88C6C-467A-534D-BC1F-B2FF0B353038}"/>
              </a:ext>
            </a:extLst>
          </p:cNvPr>
          <p:cNvSpPr/>
          <p:nvPr/>
        </p:nvSpPr>
        <p:spPr>
          <a:xfrm>
            <a:off x="5734922" y="5037848"/>
            <a:ext cx="1854163" cy="1048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05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Aislamiento garantizado.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05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Auto-contenido.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05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Costoso y poco eficiente.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05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Complejidad en el manejo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_tradnl" sz="1050" dirty="0">
              <a:solidFill>
                <a:schemeClr val="tx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12B8D4-1408-044E-96E8-1F2E93202D8F}"/>
              </a:ext>
            </a:extLst>
          </p:cNvPr>
          <p:cNvSpPr txBox="1"/>
          <p:nvPr/>
        </p:nvSpPr>
        <p:spPr>
          <a:xfrm>
            <a:off x="3295699" y="5012658"/>
            <a:ext cx="2010296" cy="3234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2" b="1" dirty="0">
                <a:solidFill>
                  <a:schemeClr val="tx1">
                    <a:lumMod val="50000"/>
                  </a:schemeClr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Bare Metal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4911F9-D9EE-0244-9356-66E464036DA2}"/>
              </a:ext>
            </a:extLst>
          </p:cNvPr>
          <p:cNvSpPr/>
          <p:nvPr/>
        </p:nvSpPr>
        <p:spPr>
          <a:xfrm>
            <a:off x="3295699" y="5382919"/>
            <a:ext cx="2328829" cy="1075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05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Sin aislamiento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05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Problemas de mantenimiento de librerías y versiones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05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Problemas de seguridad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_tradnl" sz="1202" dirty="0">
              <a:solidFill>
                <a:schemeClr val="tx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D31157-E878-E949-B6E7-4B12F5E66FF7}"/>
              </a:ext>
            </a:extLst>
          </p:cNvPr>
          <p:cNvSpPr txBox="1"/>
          <p:nvPr/>
        </p:nvSpPr>
        <p:spPr>
          <a:xfrm>
            <a:off x="7912131" y="4191247"/>
            <a:ext cx="2010296" cy="3234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2" b="1" dirty="0">
                <a:solidFill>
                  <a:schemeClr val="tx1">
                    <a:lumMod val="50000"/>
                  </a:schemeClr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Containers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D8C8B4-1421-6046-9F05-1DB84FD56C43}"/>
              </a:ext>
            </a:extLst>
          </p:cNvPr>
          <p:cNvSpPr/>
          <p:nvPr/>
        </p:nvSpPr>
        <p:spPr>
          <a:xfrm>
            <a:off x="7912132" y="4570516"/>
            <a:ext cx="2010295" cy="1630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2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Portable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2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Aislamiento garantizado.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202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Auto-contenido.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202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Inmutable.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202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Sin dependencias con el OS Host.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202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Menor </a:t>
            </a:r>
            <a:r>
              <a:rPr lang="es-ES_tradnl" sz="1202" dirty="0" err="1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overhead</a:t>
            </a:r>
            <a:endParaRPr lang="es-ES_tradnl" sz="1202" dirty="0">
              <a:solidFill>
                <a:schemeClr val="tx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48C7B1F5-5E72-5B45-9CCA-C770BBFC8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31" b="90000" l="5778" r="93667">
                        <a14:foregroundMark x1="6556" y1="38438" x2="6556" y2="38438"/>
                        <a14:foregroundMark x1="91111" y1="40313" x2="91111" y2="40313"/>
                        <a14:foregroundMark x1="85556" y1="63438" x2="85556" y2="63438"/>
                        <a14:foregroundMark x1="67000" y1="67031" x2="67000" y2="67031"/>
                        <a14:foregroundMark x1="22333" y1="68125" x2="22333" y2="68125"/>
                        <a14:foregroundMark x1="5778" y1="67813" x2="62444" y2="72813"/>
                        <a14:foregroundMark x1="62444" y1="72813" x2="81778" y2="68281"/>
                        <a14:foregroundMark x1="81778" y1="68281" x2="85333" y2="65625"/>
                        <a14:foregroundMark x1="93667" y1="39531" x2="93667" y2="39531"/>
                        <a14:foregroundMark x1="93667" y1="55313" x2="93667" y2="55313"/>
                        <a14:foregroundMark x1="43889" y1="9531" x2="43889" y2="9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8146" y="1914223"/>
            <a:ext cx="1452171" cy="103265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51E354A-4AEA-7A4C-B0CD-8201FC7815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81" b="90968" l="0" r="38209">
                        <a14:foregroundMark x1="20000" y1="5484" x2="20000" y2="5484"/>
                        <a14:foregroundMark x1="1493" y1="30000" x2="1493" y2="30000"/>
                        <a14:foregroundMark x1="36716" y1="33548" x2="36716" y2="33548"/>
                        <a14:foregroundMark x1="37761" y1="34194" x2="37761" y2="34194"/>
                        <a14:foregroundMark x1="33582" y1="67419" x2="33582" y2="67419"/>
                        <a14:foregroundMark x1="35373" y1="66129" x2="22985" y2="79677"/>
                        <a14:foregroundMark x1="22985" y1="79677" x2="11940" y2="74839"/>
                        <a14:foregroundMark x1="11940" y1="74839" x2="149" y2="60968"/>
                        <a14:foregroundMark x1="25373" y1="70323" x2="25373" y2="70323"/>
                        <a14:foregroundMark x1="22985" y1="74194" x2="22985" y2="74194"/>
                        <a14:foregroundMark x1="21045" y1="76129" x2="21045" y2="76129"/>
                        <a14:foregroundMark x1="20448" y1="76129" x2="2388" y2="53226"/>
                        <a14:foregroundMark x1="38507" y1="44839" x2="38507" y2="44839"/>
                        <a14:foregroundMark x1="37761" y1="31935" x2="37761" y2="31935"/>
                        <a14:foregroundMark x1="38060" y1="31935" x2="38060" y2="31935"/>
                        <a14:foregroundMark x1="19104" y1="2581" x2="19104" y2="2581"/>
                        <a14:foregroundMark x1="22090" y1="90968" x2="22090" y2="90968"/>
                      </a14:backgroundRemoval>
                    </a14:imgEffect>
                  </a14:imgLayer>
                </a14:imgProps>
              </a:ext>
            </a:extLst>
          </a:blip>
          <a:srcRect r="58755" b="6634"/>
          <a:stretch/>
        </p:blipFill>
        <p:spPr>
          <a:xfrm>
            <a:off x="2809765" y="2304085"/>
            <a:ext cx="1154465" cy="120915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4945354-06EC-6E42-B78C-EE8F8EAF82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800" b="70095" l="30577" r="68365">
                        <a14:foregroundMark x1="40577" y1="60893" x2="40577" y2="60893"/>
                        <a14:foregroundMark x1="39712" y1="60622" x2="39712" y2="60622"/>
                        <a14:foregroundMark x1="32692" y1="56834" x2="40577" y2="60217"/>
                        <a14:foregroundMark x1="60673" y1="61028" x2="65769" y2="56834"/>
                        <a14:foregroundMark x1="66923" y1="46008" x2="66923" y2="46008"/>
                        <a14:foregroundMark x1="67981" y1="46414" x2="67981" y2="46414"/>
                        <a14:foregroundMark x1="30769" y1="44926" x2="30769" y2="44926"/>
                        <a14:foregroundMark x1="47788" y1="34371" x2="47788" y2="34371"/>
                        <a14:foregroundMark x1="50096" y1="32341" x2="50096" y2="32341"/>
                        <a14:foregroundMark x1="49615" y1="32341" x2="49615" y2="32341"/>
                        <a14:foregroundMark x1="49712" y1="31935" x2="49712" y2="31935"/>
                        <a14:foregroundMark x1="49327" y1="70230" x2="49327" y2="70230"/>
                        <a14:foregroundMark x1="67692" y1="58728" x2="67692" y2="58728"/>
                        <a14:foregroundMark x1="68365" y1="58457" x2="68365" y2="58457"/>
                        <a14:foregroundMark x1="51635" y1="62382" x2="51635" y2="62382"/>
                        <a14:foregroundMark x1="54327" y1="61434" x2="45673" y2="62788"/>
                        <a14:foregroundMark x1="68269" y1="45602" x2="68269" y2="45602"/>
                        <a14:foregroundMark x1="51250" y1="33018" x2="51250" y2="33018"/>
                        <a14:foregroundMark x1="49038" y1="32206" x2="49038" y2="32206"/>
                        <a14:foregroundMark x1="48077" y1="33018" x2="48077" y2="33018"/>
                        <a14:foregroundMark x1="47500" y1="33153" x2="47500" y2="33153"/>
                        <a14:foregroundMark x1="50962" y1="33018" x2="50962" y2="33018"/>
                        <a14:foregroundMark x1="50385" y1="32206" x2="50385" y2="32206"/>
                        <a14:foregroundMark x1="50577" y1="32341" x2="50577" y2="32341"/>
                        <a14:foregroundMark x1="50962" y1="32612" x2="50962" y2="32612"/>
                        <a14:foregroundMark x1="51538" y1="32747" x2="50385" y2="32341"/>
                        <a14:foregroundMark x1="51635" y1="32747" x2="51635" y2="32747"/>
                        <a14:foregroundMark x1="51923" y1="33018" x2="50288" y2="32341"/>
                        <a14:foregroundMark x1="51635" y1="32612" x2="51635" y2="32612"/>
                        <a14:foregroundMark x1="53173" y1="65359" x2="53173" y2="65359"/>
                      </a14:backgroundRemoval>
                    </a14:imgEffect>
                  </a14:imgLayer>
                </a14:imgProps>
              </a:ext>
            </a:extLst>
          </a:blip>
          <a:srcRect l="28820" t="30983" r="29700" b="25929"/>
          <a:stretch/>
        </p:blipFill>
        <p:spPr>
          <a:xfrm>
            <a:off x="7347452" y="1252825"/>
            <a:ext cx="1647620" cy="121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661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4B0D6-10D4-CC48-8732-8D980CA4747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4F7E7-4D7A-894B-A3AE-CCCC88A3FEFC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 err="1"/>
              <a:t>Docker</a:t>
            </a:r>
            <a:r>
              <a:rPr lang="es-ES_tradnl" dirty="0"/>
              <a:t> / Kubernetes / Openshift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1BD4C-2664-2D47-949A-A0AC6F3B50D0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3D8CF-8830-6341-8F3E-E1691E779F7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A52E7-E206-BC4A-B0E3-7E39AE1EC626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F694A-8D25-B141-9627-9D260DCBD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8" y="1846736"/>
            <a:ext cx="3881362" cy="2961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8D1552-2937-F341-89D6-43E6D66D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568"/>
          <a:stretch/>
        </p:blipFill>
        <p:spPr>
          <a:xfrm>
            <a:off x="6592830" y="1291328"/>
            <a:ext cx="4333671" cy="2287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5EFF03-93AB-5848-B958-8D26A4342C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062"/>
          <a:stretch/>
        </p:blipFill>
        <p:spPr>
          <a:xfrm>
            <a:off x="6592830" y="3996775"/>
            <a:ext cx="5006979" cy="194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4081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4B0D6-10D4-CC48-8732-8D980CA4747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4F7E7-4D7A-894B-A3AE-CCCC88A3FEFC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 err="1"/>
              <a:t>Docker</a:t>
            </a:r>
            <a:r>
              <a:rPr lang="es-ES_tradnl" dirty="0"/>
              <a:t> / Kubernetes / Openshift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1BD4C-2664-2D47-949A-A0AC6F3B50D0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3D8CF-8830-6341-8F3E-E1691E779F7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A52E7-E206-BC4A-B0E3-7E39AE1EC626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A4F7F6-24E4-2745-B843-06AC3F212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398" y="2511115"/>
            <a:ext cx="6555204" cy="329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4763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E55D71-932D-5645-BC14-243FFAA05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4113" y="2257568"/>
            <a:ext cx="10395909" cy="4351576"/>
          </a:xfrm>
        </p:spPr>
        <p:txBody>
          <a:bodyPr/>
          <a:lstStyle/>
          <a:p>
            <a:r>
              <a:rPr lang="es-ES_tradnl" dirty="0"/>
              <a:t>Kubernetes provee el llamado manejador de demonios y/o capacidades  de infraestructura que </a:t>
            </a:r>
            <a:r>
              <a:rPr lang="es-ES_tradnl" b="1" dirty="0"/>
              <a:t>escala mejor que cualquier otra solución centralizada </a:t>
            </a:r>
            <a:r>
              <a:rPr lang="es-ES_tradnl" dirty="0"/>
              <a:t>o como </a:t>
            </a:r>
            <a:r>
              <a:rPr lang="es-ES_tradnl" dirty="0" err="1"/>
              <a:t>kelsey</a:t>
            </a:r>
            <a:r>
              <a:rPr lang="es-ES_tradnl" dirty="0"/>
              <a:t> </a:t>
            </a:r>
            <a:r>
              <a:rPr lang="es-ES_tradnl" dirty="0" err="1"/>
              <a:t>hightower</a:t>
            </a:r>
            <a:r>
              <a:rPr lang="es-ES_tradnl" dirty="0"/>
              <a:t> le llama 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/>
              <a:t>También es la llamada la plataforma para construir plataformas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FDA08-F9C1-724F-991F-406EE143E87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9576E-2F83-A641-BB7B-F79F79029AC2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Por que Kubernetes ?</a:t>
            </a:r>
          </a:p>
          <a:p>
            <a:endParaRPr lang="es-ES_tradnl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92354-52E1-FC43-8E47-0996365DBFDC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0135F-A33F-844D-93F0-2F03976475F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6CA3A-F6ED-2444-99CF-C7355617783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D2DEC3-C10D-3D43-B447-A74B20990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352" y="3042635"/>
            <a:ext cx="6134100" cy="1054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C450ED-CF43-A24D-BBDA-2FA98205F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052" y="5114480"/>
            <a:ext cx="61087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8976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E55D71-932D-5645-BC14-243FFAA05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4113" y="2257568"/>
            <a:ext cx="10395909" cy="4351576"/>
          </a:xfrm>
        </p:spPr>
        <p:txBody>
          <a:bodyPr/>
          <a:lstStyle/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FDA08-F9C1-724F-991F-406EE143E87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9576E-2F83-A641-BB7B-F79F79029AC2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Por que Kubernetes ?</a:t>
            </a:r>
          </a:p>
          <a:p>
            <a:endParaRPr lang="es-ES_tradnl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92354-52E1-FC43-8E47-0996365DBFDC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0135F-A33F-844D-93F0-2F03976475F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6CA3A-F6ED-2444-99CF-C7355617783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19604C72-8514-844E-9E98-9D1EC7B6C470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10395909" cy="4351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Kubernetes proporciona infraestructura basada en contenedores con las siguientes características o primitivas base:</a:t>
            </a:r>
          </a:p>
          <a:p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b="1" dirty="0"/>
              <a:t>Capacidad de agendar cargas:</a:t>
            </a:r>
            <a:r>
              <a:rPr lang="es-ES_tradnl" sz="1400" dirty="0"/>
              <a:t>  Permite seleccionar por ti el mejor lugar para correr tu aplicación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b="1" dirty="0" err="1"/>
              <a:t>Health-Check</a:t>
            </a:r>
            <a:r>
              <a:rPr lang="es-ES_tradnl" sz="1400" b="1" dirty="0"/>
              <a:t>: </a:t>
            </a:r>
            <a:r>
              <a:rPr lang="es-ES_tradnl" sz="1400" dirty="0"/>
              <a:t>proveyendo mecanismos de verificación para mantener tus contenedores corriendo.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b="1" dirty="0" err="1"/>
              <a:t>Scaling</a:t>
            </a:r>
            <a:r>
              <a:rPr lang="es-ES_tradnl" sz="1400" b="1" dirty="0"/>
              <a:t>:</a:t>
            </a:r>
            <a:r>
              <a:rPr lang="es-ES_tradnl" sz="1400" dirty="0"/>
              <a:t> Ofrece la capacidad de crecimiento horizontal de aplicación tanto de aplicaciones como de infraestructura.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b="1" dirty="0"/>
              <a:t>Services Discovery: </a:t>
            </a:r>
            <a:r>
              <a:rPr lang="es-ES_tradnl" sz="1400" dirty="0"/>
              <a:t>Brindar la capacidad de ubicar donde esta tu servicio.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b="1" dirty="0"/>
              <a:t>Capacidad de Balanceo: </a:t>
            </a:r>
            <a:r>
              <a:rPr lang="es-ES_tradnl" sz="1400" dirty="0"/>
              <a:t>Gestiona las cargas hacia un grupo de contenedores.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b="1" dirty="0"/>
              <a:t>Almacenamiento: </a:t>
            </a:r>
            <a:r>
              <a:rPr lang="es-ES_tradnl" sz="1400" dirty="0"/>
              <a:t>Capacidad de proveer diferentes sabores de persistencia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b="1" dirty="0" err="1"/>
              <a:t>Logs</a:t>
            </a:r>
            <a:r>
              <a:rPr lang="es-ES_tradnl" sz="1400" b="1" dirty="0"/>
              <a:t> y monitoreo: </a:t>
            </a:r>
            <a:r>
              <a:rPr lang="es-ES_tradnl" sz="1400" dirty="0"/>
              <a:t>Registro de lo que ocurre en cada contendor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b="1" dirty="0"/>
              <a:t>IAM:</a:t>
            </a:r>
            <a:r>
              <a:rPr lang="es-ES_tradnl" sz="1400" dirty="0"/>
              <a:t> Capacidad de generar una identidad y decir a que recursos ingresara.</a:t>
            </a:r>
          </a:p>
        </p:txBody>
      </p:sp>
    </p:spTree>
    <p:extLst>
      <p:ext uri="{BB962C8B-B14F-4D97-AF65-F5344CB8AC3E}">
        <p14:creationId xmlns:p14="http://schemas.microsoft.com/office/powerpoint/2010/main" val="2885599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29883-A5B3-DA44-994D-86CC665A358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A3CA9-6EF0-F54B-974C-A70958BC8A2D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El cerebro de Kubernetes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67004-CCBF-F141-8E84-379A818A65D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May 7, 2020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81304-5598-9C41-8A55-CC6A4DB536B2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8D6A2-190E-0E49-88D4-71636F1549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8E3F63D-4BEE-6D47-96B8-324E9F385B18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4993151" cy="4068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El </a:t>
            </a:r>
            <a:r>
              <a:rPr lang="es-ES_tradnl" b="1" dirty="0"/>
              <a:t>control </a:t>
            </a:r>
            <a:r>
              <a:rPr lang="es-ES_tradnl" b="1" dirty="0" err="1"/>
              <a:t>plane</a:t>
            </a:r>
            <a:r>
              <a:rPr lang="es-ES_tradnl" b="1" dirty="0"/>
              <a:t> </a:t>
            </a:r>
            <a:r>
              <a:rPr lang="es-ES_tradnl" dirty="0"/>
              <a:t>es cerebro de nuestro clúster, controla todos los estados de los recursos, los ordena , agenda y selecciona el mejor sitio para nuestros </a:t>
            </a:r>
            <a:r>
              <a:rPr lang="es-ES_tradnl" dirty="0" err="1"/>
              <a:t>containers</a:t>
            </a:r>
            <a:r>
              <a:rPr lang="es-ES_tradnl" dirty="0"/>
              <a:t>. El control </a:t>
            </a:r>
            <a:r>
              <a:rPr lang="es-ES_tradnl" dirty="0" err="1"/>
              <a:t>plane</a:t>
            </a:r>
            <a:r>
              <a:rPr lang="es-ES_tradnl" dirty="0"/>
              <a:t> se compone de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etcd</a:t>
            </a:r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kube</a:t>
            </a:r>
            <a:r>
              <a:rPr lang="es-ES_tradnl" dirty="0"/>
              <a:t>-api-server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kube</a:t>
            </a:r>
            <a:r>
              <a:rPr lang="es-ES_tradnl" dirty="0"/>
              <a:t>-</a:t>
            </a:r>
            <a:r>
              <a:rPr lang="es-ES_tradnl" dirty="0" err="1"/>
              <a:t>controller</a:t>
            </a:r>
            <a:r>
              <a:rPr lang="es-ES_tradnl" dirty="0"/>
              <a:t>-manager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kube-scheduler</a:t>
            </a:r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core-dns</a:t>
            </a:r>
            <a:endParaRPr lang="es-ES_tradnl" dirty="0"/>
          </a:p>
          <a:p>
            <a:endParaRPr lang="es-ES_tradnl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7F2AA5-F9E9-5A4B-919F-62BB3176E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023" y="1151202"/>
            <a:ext cx="5520901" cy="2517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418B3E-9E61-CE40-AF31-88EABA60B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3" y="3737248"/>
            <a:ext cx="5229568" cy="273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1387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everis">
      <a:dk1>
        <a:srgbClr val="505050"/>
      </a:dk1>
      <a:lt1>
        <a:srgbClr val="FFFFFF"/>
      </a:lt1>
      <a:dk2>
        <a:srgbClr val="505050"/>
      </a:dk2>
      <a:lt2>
        <a:srgbClr val="FFFFFF"/>
      </a:lt2>
      <a:accent1>
        <a:srgbClr val="59A189"/>
      </a:accent1>
      <a:accent2>
        <a:srgbClr val="58B6C0"/>
      </a:accent2>
      <a:accent3>
        <a:srgbClr val="75BDA7"/>
      </a:accent3>
      <a:accent4>
        <a:srgbClr val="7A8C8E"/>
      </a:accent4>
      <a:accent5>
        <a:srgbClr val="969696"/>
      </a:accent5>
      <a:accent6>
        <a:srgbClr val="9AAE04"/>
      </a:accent6>
      <a:hlink>
        <a:srgbClr val="0070C0"/>
      </a:hlink>
      <a:folHlink>
        <a:srgbClr val="0070C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000B5AE-ED7C-3A49-8B8F-75ADFE40E7FE}" vid="{82C7B135-3459-8D4F-A9F9-EAF04252FB9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6ef3268-6342-4bd7-b524-2e3a4467808c">
      <UserInfo>
        <DisplayName>Jesus Alberto Sanchez Arrieta</DisplayName>
        <AccountId>174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89E35AFA8639141BD06708CCEBC7C65" ma:contentTypeVersion="10" ma:contentTypeDescription="Crear nuevo documento." ma:contentTypeScope="" ma:versionID="7e1f23bb4ddd89be1b4f28ead14382f5">
  <xsd:schema xmlns:xsd="http://www.w3.org/2001/XMLSchema" xmlns:xs="http://www.w3.org/2001/XMLSchema" xmlns:p="http://schemas.microsoft.com/office/2006/metadata/properties" xmlns:ns2="2dc6f88b-a078-492f-91d4-d6a421d8ddd2" xmlns:ns3="36ef3268-6342-4bd7-b524-2e3a4467808c" targetNamespace="http://schemas.microsoft.com/office/2006/metadata/properties" ma:root="true" ma:fieldsID="248c35e1d11d56df518651c2cc6e5164" ns2:_="" ns3:_="">
    <xsd:import namespace="2dc6f88b-a078-492f-91d4-d6a421d8ddd2"/>
    <xsd:import namespace="36ef3268-6342-4bd7-b524-2e3a446780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c6f88b-a078-492f-91d4-d6a421d8dd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f3268-6342-4bd7-b524-2e3a4467808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B9E324-FD09-4775-8221-4A52667E86FE}">
  <ds:schemaRefs>
    <ds:schemaRef ds:uri="http://purl.org/dc/dcmitype/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36ef3268-6342-4bd7-b524-2e3a4467808c"/>
    <ds:schemaRef ds:uri="2dc6f88b-a078-492f-91d4-d6a421d8ddd2"/>
  </ds:schemaRefs>
</ds:datastoreItem>
</file>

<file path=customXml/itemProps2.xml><?xml version="1.0" encoding="utf-8"?>
<ds:datastoreItem xmlns:ds="http://schemas.openxmlformats.org/officeDocument/2006/customXml" ds:itemID="{1A37FF2A-EE2D-41FF-8E2E-E56952E72294}">
  <ds:schemaRefs>
    <ds:schemaRef ds:uri="2dc6f88b-a078-492f-91d4-d6a421d8ddd2"/>
    <ds:schemaRef ds:uri="36ef3268-6342-4bd7-b524-2e3a446780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723F145-856D-4B19-8FAB-448882BF14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do Office</Template>
  <TotalTime>1707</TotalTime>
  <Words>703</Words>
  <Application>Microsoft Macintosh PowerPoint</Application>
  <PresentationFormat>Widescreen</PresentationFormat>
  <Paragraphs>144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Century Gothic</vt:lpstr>
      <vt:lpstr>Impact</vt:lpstr>
      <vt:lpstr>Nexa Bold</vt:lpstr>
      <vt:lpstr>Segoe UI Light</vt:lpstr>
      <vt:lpstr>Tema do Office</vt:lpstr>
      <vt:lpstr>GC – Hybrid Cloud &amp; Multi-Cloud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Alberto Otero García</dc:creator>
  <cp:keywords/>
  <dc:description/>
  <cp:lastModifiedBy>Jesus Alberto Sanchez Arrieta</cp:lastModifiedBy>
  <cp:revision>54</cp:revision>
  <cp:lastPrinted>2019-05-20T17:39:41Z</cp:lastPrinted>
  <dcterms:created xsi:type="dcterms:W3CDTF">2019-05-20T17:16:22Z</dcterms:created>
  <dcterms:modified xsi:type="dcterms:W3CDTF">2020-05-08T05:10:55Z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0x010100789E35AFA8639141BD06708CCEBC7C65</vt:lpwstr>
  </property>
</Properties>
</file>